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8"/>
  </p:notesMasterIdLst>
  <p:sldIdLst>
    <p:sldId id="280" r:id="rId5"/>
    <p:sldId id="283" r:id="rId6"/>
    <p:sldId id="281" r:id="rId7"/>
    <p:sldId id="287" r:id="rId8"/>
    <p:sldId id="288" r:id="rId9"/>
    <p:sldId id="284" r:id="rId10"/>
    <p:sldId id="282" r:id="rId11"/>
    <p:sldId id="272" r:id="rId12"/>
    <p:sldId id="285" r:id="rId13"/>
    <p:sldId id="271" r:id="rId14"/>
    <p:sldId id="286" r:id="rId15"/>
    <p:sldId id="273" r:id="rId16"/>
    <p:sldId id="279" r:id="rId17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DEE86E39-5CD3-4CA9-9330-2332CDC09BBD}">
          <p14:sldIdLst>
            <p14:sldId id="280"/>
            <p14:sldId id="283"/>
            <p14:sldId id="281"/>
            <p14:sldId id="287"/>
            <p14:sldId id="288"/>
            <p14:sldId id="284"/>
            <p14:sldId id="282"/>
            <p14:sldId id="272"/>
            <p14:sldId id="285"/>
            <p14:sldId id="271"/>
            <p14:sldId id="286"/>
            <p14:sldId id="273"/>
            <p14:sldId id="27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CCECFF"/>
    <a:srgbClr val="5F5F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46" autoAdjust="0"/>
    <p:restoredTop sz="56283" autoAdjust="0"/>
  </p:normalViewPr>
  <p:slideViewPr>
    <p:cSldViewPr snapToGrid="0">
      <p:cViewPr varScale="1">
        <p:scale>
          <a:sx n="62" d="100"/>
          <a:sy n="62" d="100"/>
        </p:scale>
        <p:origin x="1566" y="6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A37AD8-F551-4325-8F93-A9037B52F742}" type="datetimeFigureOut">
              <a:rPr lang="en-GB" smtClean="0"/>
              <a:t>07/05/2019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7665C6-DC24-4ABC-B8F0-40883577DF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76670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b="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7665C6-DC24-4ABC-B8F0-40883577DF51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08702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7665C6-DC24-4ABC-B8F0-40883577DF51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51350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b="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7665C6-DC24-4ABC-B8F0-40883577DF51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25351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7665C6-DC24-4ABC-B8F0-40883577DF51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54306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7665C6-DC24-4ABC-B8F0-40883577DF51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83795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7665C6-DC24-4ABC-B8F0-40883577DF51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28480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7665C6-DC24-4ABC-B8F0-40883577DF51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26149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7665C6-DC24-4ABC-B8F0-40883577DF51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1127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n-GB" sz="12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7665C6-DC24-4ABC-B8F0-40883577DF51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98935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7665C6-DC24-4ABC-B8F0-40883577DF51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48923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7665C6-DC24-4ABC-B8F0-40883577DF51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49951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20000" y="4976160"/>
            <a:ext cx="5299800" cy="113635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PowerPoint Title</a:t>
            </a:r>
            <a:br>
              <a:rPr lang="en-US" dirty="0"/>
            </a:br>
            <a:r>
              <a:rPr lang="en-US" dirty="0"/>
              <a:t>Second Line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610600" y="731520"/>
            <a:ext cx="2743200" cy="396875"/>
          </a:xfrm>
          <a:prstGeom prst="rect">
            <a:avLst/>
          </a:prstGeom>
        </p:spPr>
        <p:txBody>
          <a:bodyPr/>
          <a:lstStyle>
            <a:lvl1pPr algn="r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en-GB"/>
              <a:t>Name</a:t>
            </a:r>
          </a:p>
          <a:p>
            <a:r>
              <a:rPr lang="en-GB"/>
              <a:t>Date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84820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800000" y="4976160"/>
            <a:ext cx="3945480" cy="1136350"/>
          </a:xfrm>
          <a:prstGeom prst="rect">
            <a:avLst/>
          </a:prstGeom>
          <a:ln>
            <a:noFill/>
          </a:ln>
        </p:spPr>
        <p:txBody>
          <a:bodyPr anchor="t" anchorCtr="0">
            <a:normAutofit/>
          </a:bodyPr>
          <a:lstStyle>
            <a:lvl1pPr algn="l">
              <a:defRPr sz="4000" b="1" baseline="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en-US" dirty="0"/>
              <a:t>Divider Title</a:t>
            </a:r>
            <a:br>
              <a:rPr lang="en-US" dirty="0"/>
            </a:br>
            <a:r>
              <a:rPr lang="en-US" dirty="0"/>
              <a:t>Second Line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5242560" y="4976160"/>
            <a:ext cx="0" cy="1136350"/>
          </a:xfrm>
          <a:prstGeom prst="line">
            <a:avLst/>
          </a:prstGeom>
          <a:ln w="508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3998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800000" y="4976160"/>
            <a:ext cx="3945480" cy="1136350"/>
          </a:xfrm>
          <a:prstGeom prst="rect">
            <a:avLst/>
          </a:prstGeom>
          <a:ln>
            <a:noFill/>
          </a:ln>
        </p:spPr>
        <p:txBody>
          <a:bodyPr anchor="t" anchorCtr="0">
            <a:normAutofit/>
          </a:bodyPr>
          <a:lstStyle>
            <a:lvl1pPr algn="l">
              <a:defRPr sz="4000" b="1" baseline="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en-US" dirty="0"/>
              <a:t>Divider Title</a:t>
            </a:r>
            <a:br>
              <a:rPr lang="en-US" dirty="0"/>
            </a:br>
            <a:r>
              <a:rPr lang="en-US" dirty="0"/>
              <a:t>Second Line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5242560" y="4976160"/>
            <a:ext cx="0" cy="1136350"/>
          </a:xfrm>
          <a:prstGeom prst="line">
            <a:avLst/>
          </a:prstGeom>
          <a:ln w="508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26564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20000" y="4976160"/>
            <a:ext cx="5299800" cy="113635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PowerPoint Title</a:t>
            </a:r>
            <a:br>
              <a:rPr lang="en-US" dirty="0"/>
            </a:br>
            <a:r>
              <a:rPr lang="en-US" dirty="0"/>
              <a:t>Second Line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610600" y="731520"/>
            <a:ext cx="2743200" cy="396875"/>
          </a:xfrm>
          <a:prstGeom prst="rect">
            <a:avLst/>
          </a:prstGeom>
        </p:spPr>
        <p:txBody>
          <a:bodyPr/>
          <a:lstStyle>
            <a:lvl1pPr algn="r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en-GB"/>
              <a:t>Name</a:t>
            </a:r>
          </a:p>
          <a:p>
            <a:r>
              <a:rPr lang="en-GB"/>
              <a:t>Date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702982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800000" y="4976160"/>
            <a:ext cx="3945480" cy="1136350"/>
          </a:xfrm>
          <a:prstGeom prst="rect">
            <a:avLst/>
          </a:prstGeom>
          <a:ln>
            <a:noFill/>
          </a:ln>
        </p:spPr>
        <p:txBody>
          <a:bodyPr anchor="t" anchorCtr="0">
            <a:normAutofit/>
          </a:bodyPr>
          <a:lstStyle>
            <a:lvl1pPr algn="l">
              <a:defRPr sz="4000" b="1" baseline="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en-US" dirty="0"/>
              <a:t>Divider Title</a:t>
            </a:r>
            <a:br>
              <a:rPr lang="en-US" dirty="0"/>
            </a:br>
            <a:r>
              <a:rPr lang="en-US" dirty="0"/>
              <a:t>Second Line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5212080" y="4976160"/>
            <a:ext cx="0" cy="1136350"/>
          </a:xfrm>
          <a:prstGeom prst="line">
            <a:avLst/>
          </a:prstGeom>
          <a:ln w="508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30526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5593080" cy="1325563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36720" y="1825625"/>
            <a:ext cx="675132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640080" y="365125"/>
            <a:ext cx="0" cy="1136350"/>
          </a:xfrm>
          <a:prstGeom prst="line">
            <a:avLst/>
          </a:prstGeom>
          <a:ln w="508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55785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5593080" cy="1325563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1125200" cy="483425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505701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5593080" cy="1325563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61708" y="2505075"/>
            <a:ext cx="5157787" cy="36845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Content Placeholder 5"/>
          <p:cNvSpPr>
            <a:spLocks noGrp="1"/>
          </p:cNvSpPr>
          <p:nvPr>
            <p:ph sz="quarter" idx="4"/>
          </p:nvPr>
        </p:nvSpPr>
        <p:spPr>
          <a:xfrm>
            <a:off x="6614160" y="2505075"/>
            <a:ext cx="5183188" cy="36845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6385560" y="2505075"/>
            <a:ext cx="0" cy="3684588"/>
          </a:xfrm>
          <a:prstGeom prst="line">
            <a:avLst/>
          </a:prstGeom>
          <a:ln w="508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75295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800000" y="4976160"/>
            <a:ext cx="3945480" cy="1136350"/>
          </a:xfrm>
          <a:prstGeom prst="rect">
            <a:avLst/>
          </a:prstGeom>
          <a:ln>
            <a:noFill/>
          </a:ln>
        </p:spPr>
        <p:txBody>
          <a:bodyPr anchor="t" anchorCtr="0">
            <a:normAutofit/>
          </a:bodyPr>
          <a:lstStyle>
            <a:lvl1pPr algn="l">
              <a:defRPr sz="4000" b="1" baseline="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en-US" dirty="0"/>
              <a:t>Divider Title</a:t>
            </a:r>
            <a:br>
              <a:rPr lang="en-US" dirty="0"/>
            </a:br>
            <a:r>
              <a:rPr lang="en-US" dirty="0"/>
              <a:t>Second Line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5242560" y="4976160"/>
            <a:ext cx="0" cy="1136350"/>
          </a:xfrm>
          <a:prstGeom prst="line">
            <a:avLst/>
          </a:prstGeom>
          <a:ln w="508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15039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800000" y="4976160"/>
            <a:ext cx="3945480" cy="1136350"/>
          </a:xfrm>
          <a:prstGeom prst="rect">
            <a:avLst/>
          </a:prstGeom>
          <a:ln>
            <a:noFill/>
          </a:ln>
        </p:spPr>
        <p:txBody>
          <a:bodyPr anchor="t" anchorCtr="0">
            <a:normAutofit/>
          </a:bodyPr>
          <a:lstStyle>
            <a:lvl1pPr algn="l">
              <a:defRPr sz="4000" b="1" baseline="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en-US" dirty="0"/>
              <a:t>Divider Title</a:t>
            </a:r>
            <a:br>
              <a:rPr lang="en-US" dirty="0"/>
            </a:br>
            <a:r>
              <a:rPr lang="en-US" dirty="0"/>
              <a:t>Second Line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5242560" y="4976160"/>
            <a:ext cx="0" cy="1136350"/>
          </a:xfrm>
          <a:prstGeom prst="line">
            <a:avLst/>
          </a:prstGeom>
          <a:ln w="508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41756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800000" y="4976160"/>
            <a:ext cx="3945480" cy="1136350"/>
          </a:xfrm>
          <a:prstGeom prst="rect">
            <a:avLst/>
          </a:prstGeom>
          <a:ln>
            <a:noFill/>
          </a:ln>
        </p:spPr>
        <p:txBody>
          <a:bodyPr anchor="t" anchorCtr="0">
            <a:normAutofit/>
          </a:bodyPr>
          <a:lstStyle>
            <a:lvl1pPr algn="l">
              <a:defRPr sz="4000" b="1" baseline="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en-US" dirty="0"/>
              <a:t>Divider Title</a:t>
            </a:r>
            <a:br>
              <a:rPr lang="en-US" dirty="0"/>
            </a:br>
            <a:r>
              <a:rPr lang="en-US" dirty="0"/>
              <a:t>Second Line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5242560" y="4976160"/>
            <a:ext cx="0" cy="1136350"/>
          </a:xfrm>
          <a:prstGeom prst="line">
            <a:avLst/>
          </a:prstGeom>
          <a:ln w="508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11558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800000" y="4976160"/>
            <a:ext cx="3945480" cy="1136350"/>
          </a:xfrm>
          <a:prstGeom prst="rect">
            <a:avLst/>
          </a:prstGeom>
          <a:ln>
            <a:noFill/>
          </a:ln>
        </p:spPr>
        <p:txBody>
          <a:bodyPr anchor="t" anchorCtr="0">
            <a:normAutofit/>
          </a:bodyPr>
          <a:lstStyle>
            <a:lvl1pPr algn="l">
              <a:defRPr sz="4000" b="1" baseline="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en-US" dirty="0"/>
              <a:t>Divider Title</a:t>
            </a:r>
            <a:br>
              <a:rPr lang="en-US" dirty="0"/>
            </a:br>
            <a:r>
              <a:rPr lang="en-US" dirty="0"/>
              <a:t>Second Line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5242560" y="4976160"/>
            <a:ext cx="0" cy="1136350"/>
          </a:xfrm>
          <a:prstGeom prst="line">
            <a:avLst/>
          </a:prstGeom>
          <a:ln w="508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71468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2168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50" r:id="rId3"/>
    <p:sldLayoutId id="2147483668" r:id="rId4"/>
    <p:sldLayoutId id="2147483669" r:id="rId5"/>
    <p:sldLayoutId id="2147483662" r:id="rId6"/>
    <p:sldLayoutId id="2147483663" r:id="rId7"/>
    <p:sldLayoutId id="2147483665" r:id="rId8"/>
    <p:sldLayoutId id="2147483666" r:id="rId9"/>
    <p:sldLayoutId id="2147483667" r:id="rId10"/>
    <p:sldLayoutId id="2147483664" r:id="rId11"/>
    <p:sldLayoutId id="214748364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2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7.jpeg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9999" y="3843732"/>
            <a:ext cx="8909775" cy="1206029"/>
          </a:xfrm>
        </p:spPr>
        <p:txBody>
          <a:bodyPr>
            <a:normAutofit fontScale="90000"/>
          </a:bodyPr>
          <a:lstStyle/>
          <a:p>
            <a:br>
              <a:rPr lang="en-GB" dirty="0"/>
            </a:br>
            <a:br>
              <a:rPr lang="en-GB" dirty="0"/>
            </a:br>
            <a:r>
              <a:rPr lang="en-GB" dirty="0"/>
              <a:t>Julie Mills, CEO &amp; Group Principal </a:t>
            </a:r>
            <a:br>
              <a:rPr lang="en-GB" dirty="0"/>
            </a:br>
            <a:r>
              <a:rPr lang="en-GB" sz="2700" dirty="0"/>
              <a:t>April 2019 </a:t>
            </a:r>
          </a:p>
        </p:txBody>
      </p:sp>
    </p:spTree>
    <p:extLst>
      <p:ext uri="{BB962C8B-B14F-4D97-AF65-F5344CB8AC3E}">
        <p14:creationId xmlns:p14="http://schemas.microsoft.com/office/powerpoint/2010/main" val="42331329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1" name="Straight Connector 50"/>
          <p:cNvCxnSpPr/>
          <p:nvPr/>
        </p:nvCxnSpPr>
        <p:spPr>
          <a:xfrm flipH="1">
            <a:off x="4666774" y="1179576"/>
            <a:ext cx="11784" cy="539496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angle 41"/>
          <p:cNvSpPr/>
          <p:nvPr/>
        </p:nvSpPr>
        <p:spPr>
          <a:xfrm flipH="1">
            <a:off x="11365240" y="2986570"/>
            <a:ext cx="45719" cy="108815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3" name="TextBox 42"/>
          <p:cNvSpPr txBox="1"/>
          <p:nvPr/>
        </p:nvSpPr>
        <p:spPr>
          <a:xfrm>
            <a:off x="9734490" y="2415007"/>
            <a:ext cx="18052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400" dirty="0">
                <a:solidFill>
                  <a:srgbClr val="FF0000"/>
                </a:solidFill>
              </a:rPr>
              <a:t>Block D at Bletchley Park Live</a:t>
            </a:r>
          </a:p>
        </p:txBody>
      </p:sp>
      <p:sp>
        <p:nvSpPr>
          <p:cNvPr id="36" name="Rectangle 35"/>
          <p:cNvSpPr/>
          <p:nvPr/>
        </p:nvSpPr>
        <p:spPr>
          <a:xfrm flipH="1">
            <a:off x="5228860" y="2193511"/>
            <a:ext cx="45719" cy="177716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Rectangle 25"/>
          <p:cNvSpPr/>
          <p:nvPr/>
        </p:nvSpPr>
        <p:spPr>
          <a:xfrm>
            <a:off x="4554850" y="3395756"/>
            <a:ext cx="45719" cy="56662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/>
          <p:cNvSpPr/>
          <p:nvPr/>
        </p:nvSpPr>
        <p:spPr>
          <a:xfrm>
            <a:off x="3686872" y="3611246"/>
            <a:ext cx="2817541" cy="46835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/>
          <p:cNvSpPr/>
          <p:nvPr/>
        </p:nvSpPr>
        <p:spPr>
          <a:xfrm>
            <a:off x="9312526" y="3616057"/>
            <a:ext cx="2706648" cy="46835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1084082" y="3606913"/>
            <a:ext cx="2602790" cy="46835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6494984" y="3611602"/>
            <a:ext cx="2817541" cy="46835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021478" cy="1325563"/>
          </a:xfrm>
        </p:spPr>
        <p:txBody>
          <a:bodyPr/>
          <a:lstStyle/>
          <a:p>
            <a:r>
              <a:rPr lang="en-GB" dirty="0"/>
              <a:t>Institute of Digital Technology (IOT)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946904" y="3613060"/>
            <a:ext cx="14342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000000"/>
                </a:solidFill>
              </a:rPr>
              <a:t>2018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660908" y="3630900"/>
            <a:ext cx="14342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000000"/>
                </a:solidFill>
              </a:rPr>
              <a:t>2019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424532" y="3613060"/>
            <a:ext cx="14342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000000"/>
                </a:solidFill>
              </a:rPr>
              <a:t>2020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166466" y="3630900"/>
            <a:ext cx="14342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000000"/>
                </a:solidFill>
              </a:rPr>
              <a:t>2021</a:t>
            </a:r>
          </a:p>
        </p:txBody>
      </p:sp>
      <p:cxnSp>
        <p:nvCxnSpPr>
          <p:cNvPr id="12" name="Straight Connector 11"/>
          <p:cNvCxnSpPr/>
          <p:nvPr/>
        </p:nvCxnSpPr>
        <p:spPr>
          <a:xfrm>
            <a:off x="3181815" y="-646771"/>
            <a:ext cx="914400" cy="914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 flipH="1">
            <a:off x="1593133" y="2694183"/>
            <a:ext cx="45719" cy="127116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angle 20"/>
          <p:cNvSpPr/>
          <p:nvPr/>
        </p:nvSpPr>
        <p:spPr>
          <a:xfrm flipH="1">
            <a:off x="3248255" y="3329766"/>
            <a:ext cx="45719" cy="73236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ectangle 21"/>
          <p:cNvSpPr/>
          <p:nvPr/>
        </p:nvSpPr>
        <p:spPr>
          <a:xfrm flipH="1">
            <a:off x="3840877" y="2188187"/>
            <a:ext cx="45719" cy="177716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TextBox 22"/>
          <p:cNvSpPr txBox="1"/>
          <p:nvPr/>
        </p:nvSpPr>
        <p:spPr>
          <a:xfrm>
            <a:off x="3727283" y="1572393"/>
            <a:ext cx="17145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000000"/>
                </a:solidFill>
              </a:rPr>
              <a:t>2nd stage bid successful </a:t>
            </a:r>
          </a:p>
        </p:txBody>
      </p:sp>
      <p:sp>
        <p:nvSpPr>
          <p:cNvPr id="24" name="Rectangle 23"/>
          <p:cNvSpPr/>
          <p:nvPr/>
        </p:nvSpPr>
        <p:spPr>
          <a:xfrm flipH="1">
            <a:off x="4090672" y="3805089"/>
            <a:ext cx="45719" cy="166391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TextBox 24"/>
          <p:cNvSpPr txBox="1"/>
          <p:nvPr/>
        </p:nvSpPr>
        <p:spPr>
          <a:xfrm>
            <a:off x="3982400" y="5432872"/>
            <a:ext cx="13494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000000"/>
                </a:solidFill>
              </a:rPr>
              <a:t>Interview </a:t>
            </a:r>
            <a:br>
              <a:rPr lang="en-GB" sz="1400" dirty="0">
                <a:solidFill>
                  <a:srgbClr val="000000"/>
                </a:solidFill>
              </a:rPr>
            </a:br>
            <a:r>
              <a:rPr lang="en-GB" sz="1400" dirty="0">
                <a:solidFill>
                  <a:srgbClr val="000000"/>
                </a:solidFill>
              </a:rPr>
              <a:t>with </a:t>
            </a:r>
            <a:r>
              <a:rPr lang="en-GB" sz="1400" dirty="0" err="1">
                <a:solidFill>
                  <a:srgbClr val="000000"/>
                </a:solidFill>
              </a:rPr>
              <a:t>DfE</a:t>
            </a:r>
            <a:endParaRPr lang="en-GB" sz="1400" dirty="0">
              <a:solidFill>
                <a:srgbClr val="00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409133" y="2596108"/>
            <a:ext cx="10879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5F5F5F"/>
                </a:solidFill>
              </a:rPr>
              <a:t>Grant confirmed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747852" y="2810981"/>
            <a:ext cx="17145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400" dirty="0">
                <a:solidFill>
                  <a:srgbClr val="000000"/>
                </a:solidFill>
              </a:rPr>
              <a:t>2nd stage bid submitted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443858" y="4467783"/>
            <a:ext cx="7607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5F5F5F"/>
                </a:solidFill>
              </a:rPr>
              <a:t>Pre Award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467310" y="2121707"/>
            <a:ext cx="17145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000000"/>
                </a:solidFill>
              </a:rPr>
              <a:t>1st stage bid submitted</a:t>
            </a:r>
          </a:p>
        </p:txBody>
      </p:sp>
      <p:sp>
        <p:nvSpPr>
          <p:cNvPr id="33" name="Rectangle 32"/>
          <p:cNvSpPr/>
          <p:nvPr/>
        </p:nvSpPr>
        <p:spPr>
          <a:xfrm flipH="1">
            <a:off x="2055988" y="4062129"/>
            <a:ext cx="45719" cy="127116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TextBox 33"/>
          <p:cNvSpPr txBox="1"/>
          <p:nvPr/>
        </p:nvSpPr>
        <p:spPr>
          <a:xfrm>
            <a:off x="1939398" y="5324151"/>
            <a:ext cx="17145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000000"/>
                </a:solidFill>
              </a:rPr>
              <a:t>1</a:t>
            </a:r>
            <a:r>
              <a:rPr lang="en-GB" sz="1400" baseline="30000" dirty="0">
                <a:solidFill>
                  <a:srgbClr val="000000"/>
                </a:solidFill>
              </a:rPr>
              <a:t>st</a:t>
            </a:r>
            <a:r>
              <a:rPr lang="en-GB" sz="1400" dirty="0">
                <a:solidFill>
                  <a:srgbClr val="000000"/>
                </a:solidFill>
              </a:rPr>
              <a:t> stage bid accepted</a:t>
            </a:r>
          </a:p>
        </p:txBody>
      </p:sp>
      <p:sp>
        <p:nvSpPr>
          <p:cNvPr id="35" name="Rectangle 34"/>
          <p:cNvSpPr/>
          <p:nvPr/>
        </p:nvSpPr>
        <p:spPr>
          <a:xfrm>
            <a:off x="4545133" y="3962380"/>
            <a:ext cx="45719" cy="526433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TextBox 36"/>
          <p:cNvSpPr txBox="1"/>
          <p:nvPr/>
        </p:nvSpPr>
        <p:spPr>
          <a:xfrm>
            <a:off x="5119674" y="1571616"/>
            <a:ext cx="12933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5F5F5F"/>
                </a:solidFill>
              </a:rPr>
              <a:t>IOT Board formation</a:t>
            </a:r>
          </a:p>
        </p:txBody>
      </p:sp>
      <p:sp>
        <p:nvSpPr>
          <p:cNvPr id="38" name="Rectangle 37"/>
          <p:cNvSpPr/>
          <p:nvPr/>
        </p:nvSpPr>
        <p:spPr>
          <a:xfrm>
            <a:off x="5272339" y="4062129"/>
            <a:ext cx="45719" cy="1926103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TextBox 38"/>
          <p:cNvSpPr txBox="1"/>
          <p:nvPr/>
        </p:nvSpPr>
        <p:spPr>
          <a:xfrm>
            <a:off x="4121755" y="5918308"/>
            <a:ext cx="13127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400" dirty="0">
                <a:solidFill>
                  <a:srgbClr val="5F5F5F"/>
                </a:solidFill>
              </a:rPr>
              <a:t>Lease acquisition </a:t>
            </a:r>
          </a:p>
        </p:txBody>
      </p:sp>
      <p:sp>
        <p:nvSpPr>
          <p:cNvPr id="40" name="Rectangle 39"/>
          <p:cNvSpPr/>
          <p:nvPr/>
        </p:nvSpPr>
        <p:spPr>
          <a:xfrm flipH="1">
            <a:off x="6457938" y="2999782"/>
            <a:ext cx="45719" cy="106234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TextBox 40"/>
          <p:cNvSpPr txBox="1"/>
          <p:nvPr/>
        </p:nvSpPr>
        <p:spPr>
          <a:xfrm>
            <a:off x="6333725" y="2343502"/>
            <a:ext cx="12933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FF0000"/>
                </a:solidFill>
              </a:rPr>
              <a:t>Restoration work begins</a:t>
            </a:r>
          </a:p>
        </p:txBody>
      </p:sp>
      <p:sp>
        <p:nvSpPr>
          <p:cNvPr id="44" name="Rectangle 43"/>
          <p:cNvSpPr/>
          <p:nvPr/>
        </p:nvSpPr>
        <p:spPr>
          <a:xfrm>
            <a:off x="6505436" y="2985154"/>
            <a:ext cx="4819487" cy="591482"/>
          </a:xfrm>
          <a:prstGeom prst="rect">
            <a:avLst/>
          </a:prstGeom>
          <a:solidFill>
            <a:schemeClr val="bg2">
              <a:lumMod val="85000"/>
              <a:alpha val="3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5" name="Rectangle 44"/>
          <p:cNvSpPr/>
          <p:nvPr/>
        </p:nvSpPr>
        <p:spPr>
          <a:xfrm>
            <a:off x="5945282" y="3803041"/>
            <a:ext cx="45719" cy="855373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GB"/>
          </a:p>
        </p:txBody>
      </p:sp>
      <p:sp>
        <p:nvSpPr>
          <p:cNvPr id="46" name="TextBox 45"/>
          <p:cNvSpPr txBox="1"/>
          <p:nvPr/>
        </p:nvSpPr>
        <p:spPr>
          <a:xfrm>
            <a:off x="7250594" y="4857076"/>
            <a:ext cx="131276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400" dirty="0">
                <a:solidFill>
                  <a:srgbClr val="5F5F5F"/>
                </a:solidFill>
              </a:rPr>
              <a:t>Block V at Blackbird Leys Live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5802722" y="4658414"/>
            <a:ext cx="8991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5F5F5F"/>
                </a:solidFill>
              </a:rPr>
              <a:t>Reading Live</a:t>
            </a:r>
          </a:p>
        </p:txBody>
      </p:sp>
      <p:sp>
        <p:nvSpPr>
          <p:cNvPr id="48" name="Rectangle 47"/>
          <p:cNvSpPr/>
          <p:nvPr/>
        </p:nvSpPr>
        <p:spPr>
          <a:xfrm>
            <a:off x="8411330" y="4040828"/>
            <a:ext cx="45719" cy="855373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GB"/>
          </a:p>
        </p:txBody>
      </p:sp>
      <p:sp>
        <p:nvSpPr>
          <p:cNvPr id="49" name="Rectangle 48"/>
          <p:cNvSpPr/>
          <p:nvPr/>
        </p:nvSpPr>
        <p:spPr>
          <a:xfrm>
            <a:off x="5797468" y="4027006"/>
            <a:ext cx="45719" cy="1639403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GB"/>
          </a:p>
        </p:txBody>
      </p:sp>
      <p:sp>
        <p:nvSpPr>
          <p:cNvPr id="50" name="TextBox 49"/>
          <p:cNvSpPr txBox="1"/>
          <p:nvPr/>
        </p:nvSpPr>
        <p:spPr>
          <a:xfrm>
            <a:off x="5695354" y="5643185"/>
            <a:ext cx="104387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5F5F5F"/>
                </a:solidFill>
              </a:rPr>
              <a:t>1</a:t>
            </a:r>
            <a:r>
              <a:rPr lang="en-GB" sz="1400" baseline="30000" dirty="0">
                <a:solidFill>
                  <a:srgbClr val="5F5F5F"/>
                </a:solidFill>
              </a:rPr>
              <a:t>st</a:t>
            </a:r>
            <a:r>
              <a:rPr lang="en-GB" sz="1400" dirty="0">
                <a:solidFill>
                  <a:srgbClr val="5F5F5F"/>
                </a:solidFill>
              </a:rPr>
              <a:t> Intake of IOT/MKC students</a:t>
            </a:r>
          </a:p>
        </p:txBody>
      </p:sp>
    </p:spTree>
    <p:extLst>
      <p:ext uri="{BB962C8B-B14F-4D97-AF65-F5344CB8AC3E}">
        <p14:creationId xmlns:p14="http://schemas.microsoft.com/office/powerpoint/2010/main" val="11214843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28" r="13073"/>
          <a:stretch/>
        </p:blipFill>
        <p:spPr>
          <a:xfrm>
            <a:off x="8378158" y="3527613"/>
            <a:ext cx="2622032" cy="1454970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11864" t="26558" r="82708" b="64794"/>
          <a:stretch/>
        </p:blipFill>
        <p:spPr>
          <a:xfrm>
            <a:off x="3849411" y="3616268"/>
            <a:ext cx="2504856" cy="124706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21574" t="35873" r="74089" b="57114"/>
          <a:stretch/>
        </p:blipFill>
        <p:spPr>
          <a:xfrm>
            <a:off x="4393815" y="5111847"/>
            <a:ext cx="1748590" cy="88389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l="11682" t="43480" r="83187" b="49082"/>
          <a:stretch/>
        </p:blipFill>
        <p:spPr>
          <a:xfrm>
            <a:off x="1514247" y="5111847"/>
            <a:ext cx="2384800" cy="108036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1682" y="5260402"/>
            <a:ext cx="1877222" cy="40568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/>
          <a:srcRect l="17022" t="44080" r="79040" b="49082"/>
          <a:stretch/>
        </p:blipFill>
        <p:spPr>
          <a:xfrm>
            <a:off x="1858681" y="3889582"/>
            <a:ext cx="2040366" cy="110746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52" t="27578" r="13413" b="20159"/>
          <a:stretch/>
        </p:blipFill>
        <p:spPr>
          <a:xfrm>
            <a:off x="6637173" y="3665918"/>
            <a:ext cx="1834032" cy="972592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9492917" cy="1325563"/>
          </a:xfrm>
        </p:spPr>
        <p:txBody>
          <a:bodyPr/>
          <a:lstStyle/>
          <a:p>
            <a:r>
              <a:rPr lang="en-GB" dirty="0"/>
              <a:t>Institute of Digital Technology (IOT) 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2544" y="4909005"/>
            <a:ext cx="999764" cy="999764"/>
          </a:xfrm>
          <a:prstGeom prst="rect">
            <a:avLst/>
          </a:prstGeom>
        </p:spPr>
      </p:pic>
      <p:sp>
        <p:nvSpPr>
          <p:cNvPr id="13" name="Content Placeholder 2"/>
          <p:cNvSpPr txBox="1">
            <a:spLocks/>
          </p:cNvSpPr>
          <p:nvPr/>
        </p:nvSpPr>
        <p:spPr>
          <a:xfrm>
            <a:off x="838200" y="1568952"/>
            <a:ext cx="10615863" cy="483425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en-GB" sz="3700" dirty="0"/>
          </a:p>
          <a:p>
            <a:pPr marL="0" indent="0" algn="ctr">
              <a:buNone/>
            </a:pPr>
            <a:r>
              <a:rPr lang="en-GB" sz="3700" dirty="0"/>
              <a:t>Focus: Working together to achieve the IOT </a:t>
            </a:r>
          </a:p>
          <a:p>
            <a:endParaRPr lang="en-GB" dirty="0"/>
          </a:p>
          <a:p>
            <a:endParaRPr lang="en-GB" dirty="0"/>
          </a:p>
          <a:p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2186663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58806" cy="1325563"/>
          </a:xfrm>
        </p:spPr>
        <p:txBody>
          <a:bodyPr/>
          <a:lstStyle/>
          <a:p>
            <a:r>
              <a:rPr lang="en-GB" dirty="0"/>
              <a:t>The vision of a single campus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" t="7886" r="-247" b="60627"/>
          <a:stretch/>
        </p:blipFill>
        <p:spPr>
          <a:xfrm>
            <a:off x="725865" y="4578446"/>
            <a:ext cx="11475562" cy="2279554"/>
          </a:xfrm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838200" y="1637089"/>
            <a:ext cx="10992439" cy="483425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Considerable benefits to be gained</a:t>
            </a:r>
          </a:p>
          <a:p>
            <a:r>
              <a:rPr lang="en-GB" dirty="0"/>
              <a:t>Central location currently unavailable </a:t>
            </a:r>
          </a:p>
          <a:p>
            <a:r>
              <a:rPr lang="en-GB" dirty="0"/>
              <a:t>Staying put for the foreseeable future</a:t>
            </a:r>
          </a:p>
          <a:p>
            <a:endParaRPr lang="en-GB" sz="3700" dirty="0"/>
          </a:p>
          <a:p>
            <a:pPr marL="0" indent="0">
              <a:buNone/>
            </a:pPr>
            <a:r>
              <a:rPr lang="en-GB" sz="3700" dirty="0"/>
              <a:t>A single campus remains the ultimate vision</a:t>
            </a:r>
            <a:r>
              <a:rPr lang="en-GB" dirty="0"/>
              <a:t>. </a:t>
            </a:r>
          </a:p>
          <a:p>
            <a:endParaRPr lang="en-GB" dirty="0"/>
          </a:p>
          <a:p>
            <a:pPr marL="0" indent="0">
              <a:buNone/>
            </a:pPr>
            <a:endParaRPr lang="en-GB" sz="2400" dirty="0"/>
          </a:p>
          <a:p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6784441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9999" y="3538926"/>
            <a:ext cx="8909775" cy="1206029"/>
          </a:xfrm>
        </p:spPr>
        <p:txBody>
          <a:bodyPr>
            <a:normAutofit fontScale="90000"/>
          </a:bodyPr>
          <a:lstStyle/>
          <a:p>
            <a:br>
              <a:rPr lang="en-GB" dirty="0"/>
            </a:br>
            <a:br>
              <a:rPr lang="en-GB" dirty="0"/>
            </a:br>
            <a:r>
              <a:rPr lang="en-GB" dirty="0"/>
              <a:t>Julie Mills, CEO &amp; Group Principal </a:t>
            </a:r>
            <a:br>
              <a:rPr lang="en-GB" dirty="0"/>
            </a:br>
            <a:r>
              <a:rPr lang="en-GB" sz="2700" dirty="0"/>
              <a:t>April 2019 </a:t>
            </a:r>
          </a:p>
        </p:txBody>
      </p:sp>
    </p:spTree>
    <p:extLst>
      <p:ext uri="{BB962C8B-B14F-4D97-AF65-F5344CB8AC3E}">
        <p14:creationId xmlns:p14="http://schemas.microsoft.com/office/powerpoint/2010/main" val="6576276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About MK College </a:t>
            </a:r>
          </a:p>
        </p:txBody>
      </p:sp>
      <p:pic>
        <p:nvPicPr>
          <p:cNvPr id="7" name="Picture 6"/>
          <p:cNvPicPr/>
          <p:nvPr/>
        </p:nvPicPr>
        <p:blipFill rotWithShape="1">
          <a:blip r:embed="rId3"/>
          <a:srcRect l="72728" t="32449" r="3612" b="32986"/>
          <a:stretch/>
        </p:blipFill>
        <p:spPr bwMode="auto">
          <a:xfrm>
            <a:off x="10100930" y="5188690"/>
            <a:ext cx="2091070" cy="167994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838200" y="1825624"/>
            <a:ext cx="8720470" cy="4834255"/>
          </a:xfrm>
        </p:spPr>
        <p:txBody>
          <a:bodyPr/>
          <a:lstStyle/>
          <a:p>
            <a:r>
              <a:rPr lang="en-GB" dirty="0"/>
              <a:t>Largest Further Education and training provider in MK</a:t>
            </a:r>
          </a:p>
          <a:p>
            <a:endParaRPr lang="en-GB" dirty="0"/>
          </a:p>
          <a:p>
            <a:r>
              <a:rPr lang="en-GB" dirty="0"/>
              <a:t>Qualifications: vocational courses, apprenticeships, higher education, professional certificates, employability skills and community training</a:t>
            </a:r>
          </a:p>
          <a:p>
            <a:endParaRPr lang="en-GB" dirty="0"/>
          </a:p>
          <a:p>
            <a:r>
              <a:rPr lang="en-GB" dirty="0"/>
              <a:t>National provider of education in prisons </a:t>
            </a:r>
          </a:p>
        </p:txBody>
      </p:sp>
      <p:pic>
        <p:nvPicPr>
          <p:cNvPr id="10" name="Picture 9"/>
          <p:cNvPicPr/>
          <p:nvPr/>
        </p:nvPicPr>
        <p:blipFill rotWithShape="1">
          <a:blip r:embed="rId3"/>
          <a:srcRect l="50593" t="32449" r="25707" b="29486"/>
          <a:stretch/>
        </p:blipFill>
        <p:spPr bwMode="auto">
          <a:xfrm>
            <a:off x="10097387" y="3519380"/>
            <a:ext cx="2094613" cy="185006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Picture 11"/>
          <p:cNvPicPr/>
          <p:nvPr/>
        </p:nvPicPr>
        <p:blipFill rotWithShape="1">
          <a:blip r:embed="rId3"/>
          <a:srcRect l="3635" t="32449" r="72746" b="29486"/>
          <a:stretch/>
        </p:blipFill>
        <p:spPr bwMode="auto">
          <a:xfrm>
            <a:off x="10103693" y="10633"/>
            <a:ext cx="2087525" cy="185006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Picture 10"/>
          <p:cNvPicPr/>
          <p:nvPr/>
        </p:nvPicPr>
        <p:blipFill rotWithShape="1">
          <a:blip r:embed="rId3"/>
          <a:srcRect l="27152" t="32449" r="49229" b="29486"/>
          <a:stretch/>
        </p:blipFill>
        <p:spPr bwMode="auto">
          <a:xfrm>
            <a:off x="10104475" y="1786379"/>
            <a:ext cx="2087525" cy="185006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4663546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2763" t="8272" r="52272" b="8591"/>
          <a:stretch/>
        </p:blipFill>
        <p:spPr>
          <a:xfrm>
            <a:off x="1860697" y="829339"/>
            <a:ext cx="9271591" cy="5455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7605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Student progression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05652" y="2197482"/>
            <a:ext cx="5302231" cy="287734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731689" y="2058982"/>
            <a:ext cx="4699591" cy="276999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rgbClr val="000000"/>
                </a:solidFill>
              </a:rPr>
              <a:t>Previously taken GCSE English - %A*-C (9-4) Rank by provider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9273" y="2197482"/>
            <a:ext cx="4602609" cy="385412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599273" y="2058982"/>
            <a:ext cx="4699591" cy="276999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200" dirty="0">
                <a:solidFill>
                  <a:srgbClr val="000000"/>
                </a:solidFill>
              </a:rPr>
              <a:t>GCSE English Pass rate (Grade 9-4) Rank by provider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46246" y="6166696"/>
            <a:ext cx="3014089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2060"/>
                </a:solidFill>
              </a:rPr>
              <a:t>Ranking on arrival: 187 of 245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223050" y="6166512"/>
            <a:ext cx="3912783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2060"/>
                </a:solidFill>
              </a:rPr>
              <a:t>Ranking progression at MKC: 80 of 241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412270" y="3244334"/>
            <a:ext cx="33674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Learning quarter in Milton Keynes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38200" y="1215813"/>
            <a:ext cx="2390313" cy="52322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002060"/>
                </a:solidFill>
              </a:rPr>
              <a:t>English</a:t>
            </a:r>
          </a:p>
        </p:txBody>
      </p:sp>
    </p:spTree>
    <p:extLst>
      <p:ext uri="{BB962C8B-B14F-4D97-AF65-F5344CB8AC3E}">
        <p14:creationId xmlns:p14="http://schemas.microsoft.com/office/powerpoint/2010/main" val="716278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Student progression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46246" y="6166696"/>
            <a:ext cx="3106238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2060"/>
                </a:solidFill>
              </a:rPr>
              <a:t>Ranking on arrival: 197 of 245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386081" y="6166512"/>
            <a:ext cx="4033286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2060"/>
                </a:solidFill>
              </a:rPr>
              <a:t>Ranking progression at MKC: 103 of 241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412270" y="3244334"/>
            <a:ext cx="33674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Learning quarter in Milton Keynes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38200" y="1215813"/>
            <a:ext cx="2390313" cy="52322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002060"/>
                </a:solidFill>
              </a:rPr>
              <a:t>Maths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5283" y="2177153"/>
            <a:ext cx="5222599" cy="289706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731689" y="2051892"/>
            <a:ext cx="4699591" cy="276999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rgbClr val="000000"/>
                </a:solidFill>
              </a:rPr>
              <a:t>Previously taken GCSE Maths - %A*-C (9-4) Rank by provider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99273" y="2058982"/>
            <a:ext cx="4699591" cy="276999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200" dirty="0">
                <a:solidFill>
                  <a:srgbClr val="000000"/>
                </a:solidFill>
              </a:rPr>
              <a:t>GCSE Maths Pass rate (Grade 9-4) Rank by provider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3392" y="2328891"/>
            <a:ext cx="4531351" cy="3565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301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Value added </a:t>
            </a:r>
          </a:p>
        </p:txBody>
      </p:sp>
      <p:pic>
        <p:nvPicPr>
          <p:cNvPr id="1028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55" t="13197" r="28638" b="12546"/>
          <a:stretch>
            <a:fillRect/>
          </a:stretch>
        </p:blipFill>
        <p:spPr bwMode="auto">
          <a:xfrm>
            <a:off x="1285738" y="1855230"/>
            <a:ext cx="4246650" cy="4097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43" t="12015" r="36674" b="13138"/>
          <a:stretch>
            <a:fillRect/>
          </a:stretch>
        </p:blipFill>
        <p:spPr bwMode="auto">
          <a:xfrm>
            <a:off x="5971020" y="1855230"/>
            <a:ext cx="2627547" cy="4097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" name="Picture 1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5" t="7089" r="82011" b="4997"/>
          <a:stretch>
            <a:fillRect/>
          </a:stretch>
        </p:blipFill>
        <p:spPr bwMode="auto">
          <a:xfrm>
            <a:off x="9079832" y="1883054"/>
            <a:ext cx="2410610" cy="4093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100" b="0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</a:t>
            </a:r>
            <a:endParaRPr kumimoji="0" lang="en-GB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0" y="23812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100" b="0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kumimoji="0" lang="en-GB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0" y="4292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100" b="0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kumimoji="0" lang="en-GB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0" y="62166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100" b="0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kumimoji="0" lang="en-GB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0" y="814705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100" b="1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kumimoji="0" lang="en-GB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91490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647218" cy="1325563"/>
          </a:xfrm>
        </p:spPr>
        <p:txBody>
          <a:bodyPr/>
          <a:lstStyle/>
          <a:p>
            <a:r>
              <a:rPr lang="en-GB" dirty="0"/>
              <a:t>Strong partnerships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21349" t="20425" r="74705" b="74060"/>
          <a:stretch/>
        </p:blipFill>
        <p:spPr>
          <a:xfrm>
            <a:off x="3758362" y="1795414"/>
            <a:ext cx="1591056" cy="69494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11864" t="25267" r="74375" b="64794"/>
          <a:stretch/>
        </p:blipFill>
        <p:spPr>
          <a:xfrm>
            <a:off x="5206600" y="1393371"/>
            <a:ext cx="5549150" cy="125243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16994" t="34614" r="69815" b="57114"/>
          <a:stretch/>
        </p:blipFill>
        <p:spPr>
          <a:xfrm>
            <a:off x="3816000" y="2729054"/>
            <a:ext cx="5319036" cy="104241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11682" t="43480" r="83187" b="49082"/>
          <a:stretch/>
        </p:blipFill>
        <p:spPr>
          <a:xfrm>
            <a:off x="8701171" y="2917370"/>
            <a:ext cx="2069096" cy="93734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/>
          <a:srcRect l="16903" t="50597" r="74051" b="42149"/>
          <a:stretch/>
        </p:blipFill>
        <p:spPr>
          <a:xfrm>
            <a:off x="7339805" y="3918856"/>
            <a:ext cx="3647509" cy="91405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/>
          <a:srcRect l="21175" t="42744" r="69815" b="49082"/>
          <a:stretch/>
        </p:blipFill>
        <p:spPr>
          <a:xfrm>
            <a:off x="3744503" y="3820486"/>
            <a:ext cx="3633207" cy="103000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/>
          <a:srcRect l="11682" t="57232" r="69815" b="33740"/>
          <a:stretch/>
        </p:blipFill>
        <p:spPr>
          <a:xfrm>
            <a:off x="1630692" y="4758905"/>
            <a:ext cx="7461065" cy="113768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/>
          <a:srcRect l="12926" t="65517" r="83435" b="26917"/>
          <a:stretch/>
        </p:blipFill>
        <p:spPr>
          <a:xfrm>
            <a:off x="9269614" y="4837715"/>
            <a:ext cx="1467293" cy="95348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7588" y="1928131"/>
            <a:ext cx="1877222" cy="40568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/>
          <a:srcRect l="17022" t="43405" r="78421" b="49082"/>
          <a:stretch/>
        </p:blipFill>
        <p:spPr>
          <a:xfrm>
            <a:off x="1975261" y="3933371"/>
            <a:ext cx="1837436" cy="94681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3"/>
          <a:srcRect l="25602" t="26499" r="69633" b="64794"/>
          <a:stretch/>
        </p:blipFill>
        <p:spPr>
          <a:xfrm>
            <a:off x="1975261" y="2676214"/>
            <a:ext cx="1921480" cy="109716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3"/>
          <a:srcRect l="20974" t="57073" r="69815" b="33740"/>
          <a:stretch/>
        </p:blipFill>
        <p:spPr>
          <a:xfrm>
            <a:off x="5502233" y="4683489"/>
            <a:ext cx="3714214" cy="115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734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7792844" cy="1325563"/>
          </a:xfrm>
        </p:spPr>
        <p:txBody>
          <a:bodyPr/>
          <a:lstStyle/>
          <a:p>
            <a:r>
              <a:rPr lang="en-GB" dirty="0"/>
              <a:t>Institute of Digital Technology (IOT)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6804101" cy="4834255"/>
          </a:xfrm>
        </p:spPr>
        <p:txBody>
          <a:bodyPr/>
          <a:lstStyle/>
          <a:p>
            <a:r>
              <a:rPr lang="en-GB" dirty="0"/>
              <a:t>A Consortium led by MK College has won £28M from the Department for Education to launch an Institute of Digital Technology at Bletchley Park </a:t>
            </a:r>
          </a:p>
          <a:p>
            <a:r>
              <a:rPr lang="en-GB" dirty="0"/>
              <a:t>Partners include Microsoft, KPMG, Cranfield University, MacAfee, supported by Bletchley Park Trust</a:t>
            </a:r>
          </a:p>
          <a:p>
            <a:r>
              <a:rPr lang="en-GB" dirty="0"/>
              <a:t>1,000+ students will follow an employer-led curriculum designed to fill the digital skills shortage</a:t>
            </a:r>
          </a:p>
          <a:p>
            <a:endParaRPr lang="en-GB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8285" t="12414" r="59901" b="11499"/>
          <a:stretch/>
        </p:blipFill>
        <p:spPr>
          <a:xfrm>
            <a:off x="7845970" y="2066692"/>
            <a:ext cx="4107939" cy="307030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/>
          <a:srcRect l="22448" t="30795" r="66073" b="61270"/>
          <a:stretch/>
        </p:blipFill>
        <p:spPr>
          <a:xfrm>
            <a:off x="7642301" y="5579095"/>
            <a:ext cx="4478815" cy="967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5112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508958" cy="1325563"/>
          </a:xfrm>
        </p:spPr>
        <p:txBody>
          <a:bodyPr/>
          <a:lstStyle/>
          <a:p>
            <a:r>
              <a:rPr lang="en-GB" dirty="0"/>
              <a:t>Institute of Digital Technology (IOT)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0145" y="2326106"/>
            <a:ext cx="3076070" cy="192164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68"/>
          <a:stretch/>
        </p:blipFill>
        <p:spPr>
          <a:xfrm>
            <a:off x="4864763" y="2326106"/>
            <a:ext cx="3076070" cy="190577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63"/>
          <a:stretch/>
        </p:blipFill>
        <p:spPr>
          <a:xfrm>
            <a:off x="1289381" y="2326106"/>
            <a:ext cx="3076070" cy="189725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343894" y="4610769"/>
            <a:ext cx="307607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002060"/>
                </a:solidFill>
              </a:rPr>
              <a:t>A legacy to inspire future generations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782543" y="4604085"/>
            <a:ext cx="307607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002060"/>
                </a:solidFill>
              </a:rPr>
              <a:t>Restoration of </a:t>
            </a:r>
            <a:br>
              <a:rPr lang="en-GB" sz="2800" dirty="0">
                <a:solidFill>
                  <a:srgbClr val="002060"/>
                </a:solidFill>
              </a:rPr>
            </a:br>
            <a:r>
              <a:rPr lang="en-GB" sz="2800" dirty="0">
                <a:solidFill>
                  <a:srgbClr val="002060"/>
                </a:solidFill>
              </a:rPr>
              <a:t>Block D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77087" y="4610769"/>
            <a:ext cx="31883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002060"/>
                </a:solidFill>
              </a:rPr>
              <a:t>National recognition for partners</a:t>
            </a:r>
          </a:p>
        </p:txBody>
      </p:sp>
    </p:spTree>
    <p:extLst>
      <p:ext uri="{BB962C8B-B14F-4D97-AF65-F5344CB8AC3E}">
        <p14:creationId xmlns:p14="http://schemas.microsoft.com/office/powerpoint/2010/main" val="33111804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rgbClr val="FFFFFF"/>
      </a:dk1>
      <a:lt1>
        <a:sysClr val="window" lastClr="FFFFFF"/>
      </a:lt1>
      <a:dk2>
        <a:srgbClr val="001A70"/>
      </a:dk2>
      <a:lt2>
        <a:srgbClr val="FFFFFF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FFFFFF"/>
      </a:hlink>
      <a:folHlink>
        <a:srgbClr val="FFFFFF"/>
      </a:folHlink>
    </a:clrScheme>
    <a:fontScheme name="Custom 1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.pptx" id="{087BD051-1D22-4BEE-9BC3-9573E1899C6D}" vid="{9A6037E8-E5A8-4B67-B30D-42DA8ED6721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64724E05B8AD24BA04692EEF3F03269" ma:contentTypeVersion="8" ma:contentTypeDescription="Create a new document." ma:contentTypeScope="" ma:versionID="6c122efbd3fbcc0316787d066c62e85b">
  <xsd:schema xmlns:xsd="http://www.w3.org/2001/XMLSchema" xmlns:xs="http://www.w3.org/2001/XMLSchema" xmlns:p="http://schemas.microsoft.com/office/2006/metadata/properties" xmlns:ns2="a25efa92-07d8-4c31-9adb-894809b9c8aa" xmlns:ns3="1bab7724-5f67-4617-81b0-1705762d24d6" targetNamespace="http://schemas.microsoft.com/office/2006/metadata/properties" ma:root="true" ma:fieldsID="ece14474f5d282366da8624c3a601fdc" ns2:_="" ns3:_="">
    <xsd:import namespace="a25efa92-07d8-4c31-9adb-894809b9c8aa"/>
    <xsd:import namespace="1bab7724-5f67-4617-81b0-1705762d24d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EventHashCode" minOccurs="0"/>
                <xsd:element ref="ns2:MediaServiceGenerationTime" minOccurs="0"/>
                <xsd:element ref="ns2:Document_x0020_Type_x0020_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5efa92-07d8-4c31-9adb-894809b9c8a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Document_x0020_Type_x0020_" ma:index="14" nillable="true" ma:displayName="Document Type " ma:description="For Info or Completion" ma:format="Dropdown" ma:internalName="Document_x0020_Type_x0020_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bab7724-5f67-4617-81b0-1705762d24d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ocument_x0020_Type_x0020_ xmlns="a25efa92-07d8-4c31-9adb-894809b9c8aa" xsi:nil="true"/>
  </documentManagement>
</p:properties>
</file>

<file path=customXml/itemProps1.xml><?xml version="1.0" encoding="utf-8"?>
<ds:datastoreItem xmlns:ds="http://schemas.openxmlformats.org/officeDocument/2006/customXml" ds:itemID="{F66818E4-CEA4-44F6-A2E5-C05F12C41FE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25efa92-07d8-4c31-9adb-894809b9c8aa"/>
    <ds:schemaRef ds:uri="1bab7724-5f67-4617-81b0-1705762d24d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22D650D-E117-47FC-B86A-916DD833C92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28E5B94-ADB3-4C2A-A3FB-210551DE4E89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a25efa92-07d8-4c31-9adb-894809b9c8aa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1bab7724-5f67-4617-81b0-1705762d24d6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MK College Gradient</Template>
  <TotalTime>6461</TotalTime>
  <Words>340</Words>
  <Application>Microsoft Office PowerPoint</Application>
  <PresentationFormat>Widescreen</PresentationFormat>
  <Paragraphs>78</Paragraphs>
  <Slides>13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  Julie Mills, CEO &amp; Group Principal  April 2019 </vt:lpstr>
      <vt:lpstr>About MK College </vt:lpstr>
      <vt:lpstr>PowerPoint Presentation</vt:lpstr>
      <vt:lpstr>Student progression</vt:lpstr>
      <vt:lpstr>Student progression</vt:lpstr>
      <vt:lpstr>Value added </vt:lpstr>
      <vt:lpstr>Strong partnerships</vt:lpstr>
      <vt:lpstr>Institute of Digital Technology (IOT)</vt:lpstr>
      <vt:lpstr>Institute of Digital Technology (IOT)</vt:lpstr>
      <vt:lpstr>Institute of Digital Technology (IOT) </vt:lpstr>
      <vt:lpstr>Institute of Digital Technology (IOT) </vt:lpstr>
      <vt:lpstr>The vision of a single campus</vt:lpstr>
      <vt:lpstr>  Julie Mills, CEO &amp; Group Principal  April 2019 </vt:lpstr>
    </vt:vector>
  </TitlesOfParts>
  <Company>Milton Keynes College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Internal Communication Focus Group Jan 2019</dc:title>
  <dc:creator>Helen Dixon</dc:creator>
  <cp:lastModifiedBy>Liz Eustace</cp:lastModifiedBy>
  <cp:revision>169</cp:revision>
  <cp:lastPrinted>2019-01-31T08:51:49Z</cp:lastPrinted>
  <dcterms:created xsi:type="dcterms:W3CDTF">2019-01-10T10:37:20Z</dcterms:created>
  <dcterms:modified xsi:type="dcterms:W3CDTF">2019-05-07T10:53:28Z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0x010100464724E05B8AD24BA04692EEF3F03269</vt:lpwstr>
  </property>
</Properties>
</file>