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21"/>
  </p:notesMasterIdLst>
  <p:sldIdLst>
    <p:sldId id="370" r:id="rId6"/>
    <p:sldId id="443" r:id="rId7"/>
    <p:sldId id="445" r:id="rId8"/>
    <p:sldId id="464" r:id="rId9"/>
    <p:sldId id="463" r:id="rId10"/>
    <p:sldId id="380" r:id="rId11"/>
    <p:sldId id="450" r:id="rId12"/>
    <p:sldId id="444" r:id="rId13"/>
    <p:sldId id="378" r:id="rId14"/>
    <p:sldId id="374" r:id="rId15"/>
    <p:sldId id="376" r:id="rId16"/>
    <p:sldId id="460" r:id="rId17"/>
    <p:sldId id="465" r:id="rId18"/>
    <p:sldId id="447" r:id="rId19"/>
    <p:sldId id="456"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ith, Martyn" initials="SM" lastIdx="5" clrIdx="0">
    <p:extLst>
      <p:ext uri="{19B8F6BF-5375-455C-9EA6-DF929625EA0E}">
        <p15:presenceInfo xmlns:p15="http://schemas.microsoft.com/office/powerpoint/2012/main" userId="S::martyn.smith@milton-keynes.gov.uk::b2236917-3a71-4a38-9e3b-c5d5356f82af" providerId="AD"/>
      </p:ext>
    </p:extLst>
  </p:cmAuthor>
  <p:cmAuthor id="2" name="Aldworth, Tracey" initials="AT" lastIdx="2" clrIdx="1">
    <p:extLst>
      <p:ext uri="{19B8F6BF-5375-455C-9EA6-DF929625EA0E}">
        <p15:presenceInfo xmlns:p15="http://schemas.microsoft.com/office/powerpoint/2012/main" userId="S::tracey.aldworth@milton-keynes.gov.uk::62bff402-bc33-468c-b2d1-cf6cf29e17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C9E552-D27C-F004-921F-65E6F348043C}" v="93" dt="2022-05-16T11:38:14.577"/>
    <p1510:client id="{87F3332F-B5D3-36CA-75E1-C5E2EB8F68CD}" v="2008" dt="2022-05-16T15:08:39.163"/>
    <p1510:client id="{94F6F2E9-BBB0-EC2F-C15F-A56B2542FB80}" v="715" dt="2022-05-16T13:41:53.782"/>
    <p1510:client id="{9A88D9B3-10DF-2CB7-14FD-2C7522B7591E}" v="18" dt="2022-05-16T15:38:54.906"/>
    <p1510:client id="{B71C1E56-C622-4538-FCA0-61717F53BBF6}" v="59" dt="2022-05-16T15:32:39.095"/>
    <p1510:client id="{B90664B7-6EA3-59DC-E20A-E8F97CC89B30}" v="258" dt="2022-05-16T13:45:50.263"/>
    <p1510:client id="{BC762796-E8EC-2936-8399-8A0514F86FDC}" v="118" dt="2022-05-16T12:08:57.456"/>
    <p1510:client id="{F56400A7-D861-4CBE-7A45-1E17CA266A66}" v="93" dt="2022-05-16T15:28:39.8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9"/>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8D592E-4171-064A-AC9D-5176485E91F6}" type="doc">
      <dgm:prSet loTypeId="urn:microsoft.com/office/officeart/2005/8/layout/process1" loCatId="" qsTypeId="urn:microsoft.com/office/officeart/2005/8/quickstyle/simple1" qsCatId="simple" csTypeId="urn:microsoft.com/office/officeart/2005/8/colors/accent1_2" csCatId="accent1" phldr="1"/>
      <dgm:spPr/>
    </dgm:pt>
    <dgm:pt modelId="{A0F1D5D3-FC8E-3444-8CFE-6C57D468122D}">
      <dgm:prSet phldrT="[Text]" custT="1"/>
      <dgm:spPr/>
      <dgm:t>
        <a:bodyPr/>
        <a:lstStyle/>
        <a:p>
          <a:r>
            <a:rPr lang="en-US" sz="1600" b="1" dirty="0"/>
            <a:t>Stage 1: </a:t>
          </a:r>
          <a:r>
            <a:rPr lang="en-US" sz="1400" dirty="0"/>
            <a:t>awareness raising, identifying challenges &amp; opportunities </a:t>
          </a:r>
        </a:p>
      </dgm:t>
    </dgm:pt>
    <dgm:pt modelId="{458E6D80-722E-1942-B7CA-67CA89BFE6D8}" type="parTrans" cxnId="{3DBEE93B-4F62-9C4C-B697-EC7E6A1842BC}">
      <dgm:prSet/>
      <dgm:spPr/>
      <dgm:t>
        <a:bodyPr/>
        <a:lstStyle/>
        <a:p>
          <a:endParaRPr lang="en-US"/>
        </a:p>
      </dgm:t>
    </dgm:pt>
    <dgm:pt modelId="{C21513D0-1F2F-6647-BAEF-E655A529B415}" type="sibTrans" cxnId="{3DBEE93B-4F62-9C4C-B697-EC7E6A1842BC}">
      <dgm:prSet/>
      <dgm:spPr/>
      <dgm:t>
        <a:bodyPr/>
        <a:lstStyle/>
        <a:p>
          <a:endParaRPr lang="en-US"/>
        </a:p>
      </dgm:t>
    </dgm:pt>
    <dgm:pt modelId="{30D0A6B2-CBA3-A248-B394-30459C1C0BA8}">
      <dgm:prSet phldrT="[Text]" custT="1"/>
      <dgm:spPr/>
      <dgm:t>
        <a:bodyPr/>
        <a:lstStyle/>
        <a:p>
          <a:pPr rtl="0"/>
          <a:r>
            <a:rPr lang="en-US" sz="1600" b="1" dirty="0"/>
            <a:t>Stage 2</a:t>
          </a:r>
          <a:r>
            <a:rPr lang="en-US" sz="1400" b="1" dirty="0"/>
            <a:t>: </a:t>
          </a:r>
          <a:r>
            <a:rPr lang="en-US" sz="1400" dirty="0"/>
            <a:t>vision</a:t>
          </a:r>
          <a:r>
            <a:rPr lang="en-US" sz="1400" dirty="0">
              <a:latin typeface="Calibri Light" panose="020F0302020204030204"/>
            </a:rPr>
            <a:t> &amp;</a:t>
          </a:r>
          <a:r>
            <a:rPr lang="en-US" sz="1400" dirty="0"/>
            <a:t> objectives</a:t>
          </a:r>
          <a:r>
            <a:rPr lang="en-US" sz="1400" dirty="0">
              <a:latin typeface="Calibri Light" panose="020F0302020204030204"/>
            </a:rPr>
            <a:t> plus</a:t>
          </a:r>
          <a:r>
            <a:rPr lang="en-US" sz="1400" dirty="0"/>
            <a:t> project </a:t>
          </a:r>
          <a:r>
            <a:rPr lang="en-US" sz="1400" dirty="0" err="1"/>
            <a:t>prioritisation</a:t>
          </a:r>
          <a:r>
            <a:rPr lang="en-US" sz="1400" dirty="0"/>
            <a:t> - feedback and information</a:t>
          </a:r>
          <a:r>
            <a:rPr lang="en-US" sz="1400" dirty="0">
              <a:latin typeface="Calibri Light" panose="020F0302020204030204"/>
            </a:rPr>
            <a:t> </a:t>
          </a:r>
          <a:endParaRPr lang="en-US" sz="1400" dirty="0"/>
        </a:p>
      </dgm:t>
    </dgm:pt>
    <dgm:pt modelId="{5962DCB2-72AB-564C-903F-26D6A6E3D103}" type="parTrans" cxnId="{EBE16BB2-940D-174A-A8FE-B2A9D5C1A554}">
      <dgm:prSet/>
      <dgm:spPr/>
      <dgm:t>
        <a:bodyPr/>
        <a:lstStyle/>
        <a:p>
          <a:endParaRPr lang="en-US"/>
        </a:p>
      </dgm:t>
    </dgm:pt>
    <dgm:pt modelId="{1DBEEAFC-6247-7D4E-9712-53421105C3E6}" type="sibTrans" cxnId="{EBE16BB2-940D-174A-A8FE-B2A9D5C1A554}">
      <dgm:prSet/>
      <dgm:spPr/>
      <dgm:t>
        <a:bodyPr/>
        <a:lstStyle/>
        <a:p>
          <a:endParaRPr lang="en-US"/>
        </a:p>
      </dgm:t>
    </dgm:pt>
    <dgm:pt modelId="{03713A3B-2EA9-7C4D-A3BD-5DA893D2F96D}">
      <dgm:prSet phldrT="[Text]" custT="1"/>
      <dgm:spPr/>
      <dgm:t>
        <a:bodyPr/>
        <a:lstStyle/>
        <a:p>
          <a:pPr rtl="0"/>
          <a:r>
            <a:rPr lang="en-US" sz="1600" b="1" dirty="0"/>
            <a:t>Stage 3</a:t>
          </a:r>
          <a:r>
            <a:rPr lang="en-US" sz="1400" b="1" dirty="0"/>
            <a:t>: </a:t>
          </a:r>
          <a:r>
            <a:rPr lang="en-US" sz="1400" dirty="0"/>
            <a:t>Post bid</a:t>
          </a:r>
          <a:r>
            <a:rPr lang="en-US" sz="1400" dirty="0">
              <a:latin typeface="Calibri Light" panose="020F0302020204030204"/>
            </a:rPr>
            <a:t> </a:t>
          </a:r>
          <a:r>
            <a:rPr lang="en-US" sz="1400" dirty="0"/>
            <a:t> submission - information and engagement on project development</a:t>
          </a:r>
          <a:r>
            <a:rPr lang="en-US" sz="1400" dirty="0">
              <a:latin typeface="Calibri Light" panose="020F0302020204030204"/>
            </a:rPr>
            <a:t> &amp; </a:t>
          </a:r>
          <a:r>
            <a:rPr lang="en-US" sz="1400" dirty="0"/>
            <a:t>implementation</a:t>
          </a:r>
          <a:r>
            <a:rPr lang="en-US" sz="1400" dirty="0">
              <a:latin typeface="Calibri Light" panose="020F0302020204030204"/>
            </a:rPr>
            <a:t>  </a:t>
          </a:r>
          <a:endParaRPr lang="en-US" sz="1400" dirty="0"/>
        </a:p>
      </dgm:t>
    </dgm:pt>
    <dgm:pt modelId="{51593701-BFD2-A540-9909-AC3181740F5B}" type="parTrans" cxnId="{97536487-2101-5049-BEE2-B711E559ABF5}">
      <dgm:prSet/>
      <dgm:spPr/>
      <dgm:t>
        <a:bodyPr/>
        <a:lstStyle/>
        <a:p>
          <a:endParaRPr lang="en-US"/>
        </a:p>
      </dgm:t>
    </dgm:pt>
    <dgm:pt modelId="{CF555C07-4D22-9A4F-891B-48203A9B49B1}" type="sibTrans" cxnId="{97536487-2101-5049-BEE2-B711E559ABF5}">
      <dgm:prSet/>
      <dgm:spPr/>
      <dgm:t>
        <a:bodyPr/>
        <a:lstStyle/>
        <a:p>
          <a:endParaRPr lang="en-US"/>
        </a:p>
      </dgm:t>
    </dgm:pt>
    <dgm:pt modelId="{FAC69F85-46BE-BD48-B9C3-D0476E911E18}" type="pres">
      <dgm:prSet presAssocID="{178D592E-4171-064A-AC9D-5176485E91F6}" presName="Name0" presStyleCnt="0">
        <dgm:presLayoutVars>
          <dgm:dir/>
          <dgm:resizeHandles val="exact"/>
        </dgm:presLayoutVars>
      </dgm:prSet>
      <dgm:spPr/>
    </dgm:pt>
    <dgm:pt modelId="{D601E535-15FB-9E4E-9518-BF61088A7028}" type="pres">
      <dgm:prSet presAssocID="{A0F1D5D3-FC8E-3444-8CFE-6C57D468122D}" presName="node" presStyleLbl="node1" presStyleIdx="0" presStyleCnt="3" custScaleY="127967">
        <dgm:presLayoutVars>
          <dgm:bulletEnabled val="1"/>
        </dgm:presLayoutVars>
      </dgm:prSet>
      <dgm:spPr/>
    </dgm:pt>
    <dgm:pt modelId="{C6582406-ACD4-C54C-B6C1-59530AF6838E}" type="pres">
      <dgm:prSet presAssocID="{C21513D0-1F2F-6647-BAEF-E655A529B415}" presName="sibTrans" presStyleLbl="sibTrans2D1" presStyleIdx="0" presStyleCnt="2"/>
      <dgm:spPr/>
    </dgm:pt>
    <dgm:pt modelId="{6D25A88E-DAD4-E643-B486-3E664986EBEA}" type="pres">
      <dgm:prSet presAssocID="{C21513D0-1F2F-6647-BAEF-E655A529B415}" presName="connectorText" presStyleLbl="sibTrans2D1" presStyleIdx="0" presStyleCnt="2"/>
      <dgm:spPr/>
    </dgm:pt>
    <dgm:pt modelId="{E5CF6BD2-50EA-C044-98EF-F7931EDECF7B}" type="pres">
      <dgm:prSet presAssocID="{30D0A6B2-CBA3-A248-B394-30459C1C0BA8}" presName="node" presStyleLbl="node1" presStyleIdx="1" presStyleCnt="3" custScaleY="125273">
        <dgm:presLayoutVars>
          <dgm:bulletEnabled val="1"/>
        </dgm:presLayoutVars>
      </dgm:prSet>
      <dgm:spPr/>
    </dgm:pt>
    <dgm:pt modelId="{CAF9B4A6-42B3-3F42-8D79-E59997FAA8CF}" type="pres">
      <dgm:prSet presAssocID="{1DBEEAFC-6247-7D4E-9712-53421105C3E6}" presName="sibTrans" presStyleLbl="sibTrans2D1" presStyleIdx="1" presStyleCnt="2"/>
      <dgm:spPr/>
    </dgm:pt>
    <dgm:pt modelId="{8F7FCF02-51F8-D241-B264-D8C3BA4331AD}" type="pres">
      <dgm:prSet presAssocID="{1DBEEAFC-6247-7D4E-9712-53421105C3E6}" presName="connectorText" presStyleLbl="sibTrans2D1" presStyleIdx="1" presStyleCnt="2"/>
      <dgm:spPr/>
    </dgm:pt>
    <dgm:pt modelId="{F143D5AD-10A7-B549-A5DD-BC3A4AEDF06A}" type="pres">
      <dgm:prSet presAssocID="{03713A3B-2EA9-7C4D-A3BD-5DA893D2F96D}" presName="node" presStyleLbl="node1" presStyleIdx="2" presStyleCnt="3" custScaleY="127967">
        <dgm:presLayoutVars>
          <dgm:bulletEnabled val="1"/>
        </dgm:presLayoutVars>
      </dgm:prSet>
      <dgm:spPr/>
    </dgm:pt>
  </dgm:ptLst>
  <dgm:cxnLst>
    <dgm:cxn modelId="{3DBEE93B-4F62-9C4C-B697-EC7E6A1842BC}" srcId="{178D592E-4171-064A-AC9D-5176485E91F6}" destId="{A0F1D5D3-FC8E-3444-8CFE-6C57D468122D}" srcOrd="0" destOrd="0" parTransId="{458E6D80-722E-1942-B7CA-67CA89BFE6D8}" sibTransId="{C21513D0-1F2F-6647-BAEF-E655A529B415}"/>
    <dgm:cxn modelId="{465FF03D-A8B6-5F4D-AAFE-AEA95EB30B79}" type="presOf" srcId="{30D0A6B2-CBA3-A248-B394-30459C1C0BA8}" destId="{E5CF6BD2-50EA-C044-98EF-F7931EDECF7B}" srcOrd="0" destOrd="0" presId="urn:microsoft.com/office/officeart/2005/8/layout/process1"/>
    <dgm:cxn modelId="{E59B4A5E-BECC-3F42-B4FE-AF23F6D1AD5D}" type="presOf" srcId="{C21513D0-1F2F-6647-BAEF-E655A529B415}" destId="{6D25A88E-DAD4-E643-B486-3E664986EBEA}" srcOrd="1" destOrd="0" presId="urn:microsoft.com/office/officeart/2005/8/layout/process1"/>
    <dgm:cxn modelId="{9B389C6B-663E-EE49-9F0C-CF4018275CE8}" type="presOf" srcId="{C21513D0-1F2F-6647-BAEF-E655A529B415}" destId="{C6582406-ACD4-C54C-B6C1-59530AF6838E}" srcOrd="0" destOrd="0" presId="urn:microsoft.com/office/officeart/2005/8/layout/process1"/>
    <dgm:cxn modelId="{2655927A-D497-5C47-B191-ABEAE2BA5BD7}" type="presOf" srcId="{1DBEEAFC-6247-7D4E-9712-53421105C3E6}" destId="{CAF9B4A6-42B3-3F42-8D79-E59997FAA8CF}" srcOrd="0" destOrd="0" presId="urn:microsoft.com/office/officeart/2005/8/layout/process1"/>
    <dgm:cxn modelId="{97536487-2101-5049-BEE2-B711E559ABF5}" srcId="{178D592E-4171-064A-AC9D-5176485E91F6}" destId="{03713A3B-2EA9-7C4D-A3BD-5DA893D2F96D}" srcOrd="2" destOrd="0" parTransId="{51593701-BFD2-A540-9909-AC3181740F5B}" sibTransId="{CF555C07-4D22-9A4F-891B-48203A9B49B1}"/>
    <dgm:cxn modelId="{A9E8948F-1C13-BB4E-8C0E-B608C753948C}" type="presOf" srcId="{1DBEEAFC-6247-7D4E-9712-53421105C3E6}" destId="{8F7FCF02-51F8-D241-B264-D8C3BA4331AD}" srcOrd="1" destOrd="0" presId="urn:microsoft.com/office/officeart/2005/8/layout/process1"/>
    <dgm:cxn modelId="{7DBC2A99-6FC6-714E-8B04-EEEBB78928A4}" type="presOf" srcId="{A0F1D5D3-FC8E-3444-8CFE-6C57D468122D}" destId="{D601E535-15FB-9E4E-9518-BF61088A7028}" srcOrd="0" destOrd="0" presId="urn:microsoft.com/office/officeart/2005/8/layout/process1"/>
    <dgm:cxn modelId="{EBE16BB2-940D-174A-A8FE-B2A9D5C1A554}" srcId="{178D592E-4171-064A-AC9D-5176485E91F6}" destId="{30D0A6B2-CBA3-A248-B394-30459C1C0BA8}" srcOrd="1" destOrd="0" parTransId="{5962DCB2-72AB-564C-903F-26D6A6E3D103}" sibTransId="{1DBEEAFC-6247-7D4E-9712-53421105C3E6}"/>
    <dgm:cxn modelId="{264F15F4-6621-1F44-9B3B-EDC45FB5A8AE}" type="presOf" srcId="{178D592E-4171-064A-AC9D-5176485E91F6}" destId="{FAC69F85-46BE-BD48-B9C3-D0476E911E18}" srcOrd="0" destOrd="0" presId="urn:microsoft.com/office/officeart/2005/8/layout/process1"/>
    <dgm:cxn modelId="{5DB11EF5-B27E-204F-95C0-160DBF5CCD0C}" type="presOf" srcId="{03713A3B-2EA9-7C4D-A3BD-5DA893D2F96D}" destId="{F143D5AD-10A7-B549-A5DD-BC3A4AEDF06A}" srcOrd="0" destOrd="0" presId="urn:microsoft.com/office/officeart/2005/8/layout/process1"/>
    <dgm:cxn modelId="{79360D32-27FF-EE46-B9C2-28F96AAC8A66}" type="presParOf" srcId="{FAC69F85-46BE-BD48-B9C3-D0476E911E18}" destId="{D601E535-15FB-9E4E-9518-BF61088A7028}" srcOrd="0" destOrd="0" presId="urn:microsoft.com/office/officeart/2005/8/layout/process1"/>
    <dgm:cxn modelId="{EB31C8C3-BDC8-2746-9C80-61226CDE50DF}" type="presParOf" srcId="{FAC69F85-46BE-BD48-B9C3-D0476E911E18}" destId="{C6582406-ACD4-C54C-B6C1-59530AF6838E}" srcOrd="1" destOrd="0" presId="urn:microsoft.com/office/officeart/2005/8/layout/process1"/>
    <dgm:cxn modelId="{593D42D5-3F72-FF45-8C04-7A5DDCE74C1B}" type="presParOf" srcId="{C6582406-ACD4-C54C-B6C1-59530AF6838E}" destId="{6D25A88E-DAD4-E643-B486-3E664986EBEA}" srcOrd="0" destOrd="0" presId="urn:microsoft.com/office/officeart/2005/8/layout/process1"/>
    <dgm:cxn modelId="{7387B915-4411-FA4E-B389-5F7B5B057C22}" type="presParOf" srcId="{FAC69F85-46BE-BD48-B9C3-D0476E911E18}" destId="{E5CF6BD2-50EA-C044-98EF-F7931EDECF7B}" srcOrd="2" destOrd="0" presId="urn:microsoft.com/office/officeart/2005/8/layout/process1"/>
    <dgm:cxn modelId="{61FDD137-7875-D846-8DC9-DE4854EDC1CB}" type="presParOf" srcId="{FAC69F85-46BE-BD48-B9C3-D0476E911E18}" destId="{CAF9B4A6-42B3-3F42-8D79-E59997FAA8CF}" srcOrd="3" destOrd="0" presId="urn:microsoft.com/office/officeart/2005/8/layout/process1"/>
    <dgm:cxn modelId="{45A5E683-0CF3-214D-9557-8281793E9063}" type="presParOf" srcId="{CAF9B4A6-42B3-3F42-8D79-E59997FAA8CF}" destId="{8F7FCF02-51F8-D241-B264-D8C3BA4331AD}" srcOrd="0" destOrd="0" presId="urn:microsoft.com/office/officeart/2005/8/layout/process1"/>
    <dgm:cxn modelId="{D8314D53-40A4-E64E-8256-1787B68D45F1}" type="presParOf" srcId="{FAC69F85-46BE-BD48-B9C3-D0476E911E18}" destId="{F143D5AD-10A7-B549-A5DD-BC3A4AEDF06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6558A5-57DA-4CB9-B143-473DD3D4707A}" type="doc">
      <dgm:prSet loTypeId="urn:microsoft.com/office/officeart/2005/8/layout/pyramid4" loCatId="pyramid" qsTypeId="urn:microsoft.com/office/officeart/2005/8/quickstyle/simple1" qsCatId="simple" csTypeId="urn:microsoft.com/office/officeart/2005/8/colors/colorful4" csCatId="colorful" phldr="1"/>
      <dgm:spPr/>
      <dgm:t>
        <a:bodyPr/>
        <a:lstStyle/>
        <a:p>
          <a:endParaRPr lang="en-GB"/>
        </a:p>
      </dgm:t>
    </dgm:pt>
    <dgm:pt modelId="{2104BD27-D011-4453-B3B9-07ED67B51275}">
      <dgm:prSet phldrT="[Text]" custT="1"/>
      <dgm:spPr/>
      <dgm:t>
        <a:bodyPr/>
        <a:lstStyle/>
        <a:p>
          <a:r>
            <a:rPr lang="en-GB" sz="1800" b="1" dirty="0"/>
            <a:t>Town Deal Board</a:t>
          </a:r>
        </a:p>
      </dgm:t>
    </dgm:pt>
    <dgm:pt modelId="{F669FF3B-3323-4D2D-8E04-2D67D615B86E}" type="parTrans" cxnId="{7B156C35-75A6-43BB-AB4F-F3D35AD53213}">
      <dgm:prSet/>
      <dgm:spPr/>
      <dgm:t>
        <a:bodyPr/>
        <a:lstStyle/>
        <a:p>
          <a:endParaRPr lang="en-GB"/>
        </a:p>
      </dgm:t>
    </dgm:pt>
    <dgm:pt modelId="{8EB85647-15A3-4FFA-9D70-BE512A4F57E7}" type="sibTrans" cxnId="{7B156C35-75A6-43BB-AB4F-F3D35AD53213}">
      <dgm:prSet/>
      <dgm:spPr/>
      <dgm:t>
        <a:bodyPr/>
        <a:lstStyle/>
        <a:p>
          <a:endParaRPr lang="en-GB"/>
        </a:p>
      </dgm:t>
    </dgm:pt>
    <dgm:pt modelId="{682A8F03-1225-48EE-AA5D-EF0FE92CC0C4}">
      <dgm:prSet phldrT="[Text]" custT="1"/>
      <dgm:spPr/>
      <dgm:t>
        <a:bodyPr/>
        <a:lstStyle/>
        <a:p>
          <a:r>
            <a:rPr lang="en-GB" sz="1400" b="1" dirty="0"/>
            <a:t>Milton Keynes Council </a:t>
          </a:r>
        </a:p>
        <a:p>
          <a:r>
            <a:rPr lang="en-GB" sz="800" b="1" dirty="0"/>
            <a:t>MK Approach PM methodology</a:t>
          </a:r>
        </a:p>
        <a:p>
          <a:r>
            <a:rPr lang="en-GB" sz="800" b="1" dirty="0"/>
            <a:t>Corp Portfolio Board</a:t>
          </a:r>
        </a:p>
        <a:p>
          <a:r>
            <a:rPr lang="en-GB" sz="800" b="1" dirty="0"/>
            <a:t>Council/Cabinet Approval </a:t>
          </a:r>
          <a:endParaRPr lang="en-GB" sz="700" b="1" dirty="0"/>
        </a:p>
      </dgm:t>
    </dgm:pt>
    <dgm:pt modelId="{97640AA8-E720-4310-B193-2613E54FADB6}" type="parTrans" cxnId="{902F48A9-CC11-4DB1-9B8B-1A8F046D4E21}">
      <dgm:prSet/>
      <dgm:spPr/>
      <dgm:t>
        <a:bodyPr/>
        <a:lstStyle/>
        <a:p>
          <a:endParaRPr lang="en-GB"/>
        </a:p>
      </dgm:t>
    </dgm:pt>
    <dgm:pt modelId="{EA5D880C-81CA-45CD-BBAF-120ECE711FAE}" type="sibTrans" cxnId="{902F48A9-CC11-4DB1-9B8B-1A8F046D4E21}">
      <dgm:prSet/>
      <dgm:spPr/>
      <dgm:t>
        <a:bodyPr/>
        <a:lstStyle/>
        <a:p>
          <a:endParaRPr lang="en-GB"/>
        </a:p>
      </dgm:t>
    </dgm:pt>
    <dgm:pt modelId="{FC3741F1-5094-4BA1-B0ED-17435AC953D9}">
      <dgm:prSet phldrT="[Text]" custT="1"/>
      <dgm:spPr/>
      <dgm:t>
        <a:bodyPr/>
        <a:lstStyle/>
        <a:p>
          <a:pPr marL="0" indent="0" defTabSz="984250">
            <a:tabLst/>
          </a:pPr>
          <a:r>
            <a:rPr lang="en-GB" sz="1200" b="1"/>
            <a:t>Town Deal Implementation Group</a:t>
          </a:r>
        </a:p>
        <a:p>
          <a:pPr marL="0" defTabSz="711200"/>
          <a:endParaRPr lang="en-GB" sz="1200"/>
        </a:p>
      </dgm:t>
    </dgm:pt>
    <dgm:pt modelId="{45F25BE6-74C8-45E0-A459-7106C1128224}" type="parTrans" cxnId="{CDADDEDB-7C01-4AA4-9E6B-9C5AE902F2D0}">
      <dgm:prSet/>
      <dgm:spPr/>
      <dgm:t>
        <a:bodyPr/>
        <a:lstStyle/>
        <a:p>
          <a:endParaRPr lang="en-GB"/>
        </a:p>
      </dgm:t>
    </dgm:pt>
    <dgm:pt modelId="{D5A04F67-1EE8-45BA-8DAA-A45955C16A44}" type="sibTrans" cxnId="{CDADDEDB-7C01-4AA4-9E6B-9C5AE902F2D0}">
      <dgm:prSet/>
      <dgm:spPr/>
      <dgm:t>
        <a:bodyPr/>
        <a:lstStyle/>
        <a:p>
          <a:endParaRPr lang="en-GB"/>
        </a:p>
      </dgm:t>
    </dgm:pt>
    <dgm:pt modelId="{3046F06B-75AF-48C8-8F35-40BE8204BC6A}">
      <dgm:prSet phldrT="[Text]"/>
      <dgm:spPr/>
      <dgm:t>
        <a:bodyPr/>
        <a:lstStyle/>
        <a:p>
          <a:r>
            <a:rPr lang="en-GB" b="1"/>
            <a:t>Milton Keynes Development Partnership</a:t>
          </a:r>
        </a:p>
      </dgm:t>
    </dgm:pt>
    <dgm:pt modelId="{25A839B5-8084-4BFA-A00A-2B1A07DB3C2F}" type="parTrans" cxnId="{C9FDD116-3338-4C31-827D-74FEE6BC6DBC}">
      <dgm:prSet/>
      <dgm:spPr/>
      <dgm:t>
        <a:bodyPr/>
        <a:lstStyle/>
        <a:p>
          <a:endParaRPr lang="en-GB"/>
        </a:p>
      </dgm:t>
    </dgm:pt>
    <dgm:pt modelId="{AA279A6B-AF22-4F4C-942B-615B17D89F11}" type="sibTrans" cxnId="{C9FDD116-3338-4C31-827D-74FEE6BC6DBC}">
      <dgm:prSet/>
      <dgm:spPr/>
      <dgm:t>
        <a:bodyPr/>
        <a:lstStyle/>
        <a:p>
          <a:endParaRPr lang="en-GB"/>
        </a:p>
      </dgm:t>
    </dgm:pt>
    <dgm:pt modelId="{BC846222-3990-4CE6-BF27-31083CDCCE2D}" type="pres">
      <dgm:prSet presAssocID="{9A6558A5-57DA-4CB9-B143-473DD3D4707A}" presName="compositeShape" presStyleCnt="0">
        <dgm:presLayoutVars>
          <dgm:chMax val="9"/>
          <dgm:dir/>
          <dgm:resizeHandles val="exact"/>
        </dgm:presLayoutVars>
      </dgm:prSet>
      <dgm:spPr/>
    </dgm:pt>
    <dgm:pt modelId="{E74DEBA6-458E-4C1B-A35E-6231C19BC43A}" type="pres">
      <dgm:prSet presAssocID="{9A6558A5-57DA-4CB9-B143-473DD3D4707A}" presName="triangle1" presStyleLbl="node1" presStyleIdx="0" presStyleCnt="4" custLinFactNeighborX="443">
        <dgm:presLayoutVars>
          <dgm:bulletEnabled val="1"/>
        </dgm:presLayoutVars>
      </dgm:prSet>
      <dgm:spPr/>
    </dgm:pt>
    <dgm:pt modelId="{FFC2985D-A82E-4C18-AA56-E0548CB4B913}" type="pres">
      <dgm:prSet presAssocID="{9A6558A5-57DA-4CB9-B143-473DD3D4707A}" presName="triangle2" presStyleLbl="node1" presStyleIdx="1" presStyleCnt="4">
        <dgm:presLayoutVars>
          <dgm:bulletEnabled val="1"/>
        </dgm:presLayoutVars>
      </dgm:prSet>
      <dgm:spPr/>
    </dgm:pt>
    <dgm:pt modelId="{3F55BCDE-C336-4791-97BF-E1547343192A}" type="pres">
      <dgm:prSet presAssocID="{9A6558A5-57DA-4CB9-B143-473DD3D4707A}" presName="triangle3" presStyleLbl="node1" presStyleIdx="2" presStyleCnt="4">
        <dgm:presLayoutVars>
          <dgm:bulletEnabled val="1"/>
        </dgm:presLayoutVars>
      </dgm:prSet>
      <dgm:spPr/>
    </dgm:pt>
    <dgm:pt modelId="{7BFA6588-958A-4D8C-B6B9-4F3427CF7915}" type="pres">
      <dgm:prSet presAssocID="{9A6558A5-57DA-4CB9-B143-473DD3D4707A}" presName="triangle4" presStyleLbl="node1" presStyleIdx="3" presStyleCnt="4" custLinFactNeighborX="-354">
        <dgm:presLayoutVars>
          <dgm:bulletEnabled val="1"/>
        </dgm:presLayoutVars>
      </dgm:prSet>
      <dgm:spPr/>
    </dgm:pt>
  </dgm:ptLst>
  <dgm:cxnLst>
    <dgm:cxn modelId="{C9FDD116-3338-4C31-827D-74FEE6BC6DBC}" srcId="{9A6558A5-57DA-4CB9-B143-473DD3D4707A}" destId="{3046F06B-75AF-48C8-8F35-40BE8204BC6A}" srcOrd="3" destOrd="0" parTransId="{25A839B5-8084-4BFA-A00A-2B1A07DB3C2F}" sibTransId="{AA279A6B-AF22-4F4C-942B-615B17D89F11}"/>
    <dgm:cxn modelId="{7B156C35-75A6-43BB-AB4F-F3D35AD53213}" srcId="{9A6558A5-57DA-4CB9-B143-473DD3D4707A}" destId="{2104BD27-D011-4453-B3B9-07ED67B51275}" srcOrd="0" destOrd="0" parTransId="{F669FF3B-3323-4D2D-8E04-2D67D615B86E}" sibTransId="{8EB85647-15A3-4FFA-9D70-BE512A4F57E7}"/>
    <dgm:cxn modelId="{892EB33E-6FC2-44C1-8AC2-57CA38581BCF}" type="presOf" srcId="{FC3741F1-5094-4BA1-B0ED-17435AC953D9}" destId="{3F55BCDE-C336-4791-97BF-E1547343192A}" srcOrd="0" destOrd="0" presId="urn:microsoft.com/office/officeart/2005/8/layout/pyramid4"/>
    <dgm:cxn modelId="{4B496F48-2194-4F53-8AE8-3DE77208A31A}" type="presOf" srcId="{9A6558A5-57DA-4CB9-B143-473DD3D4707A}" destId="{BC846222-3990-4CE6-BF27-31083CDCCE2D}" srcOrd="0" destOrd="0" presId="urn:microsoft.com/office/officeart/2005/8/layout/pyramid4"/>
    <dgm:cxn modelId="{95B11B75-BAB4-40F4-952C-6A8158719A55}" type="presOf" srcId="{3046F06B-75AF-48C8-8F35-40BE8204BC6A}" destId="{7BFA6588-958A-4D8C-B6B9-4F3427CF7915}" srcOrd="0" destOrd="0" presId="urn:microsoft.com/office/officeart/2005/8/layout/pyramid4"/>
    <dgm:cxn modelId="{016DD186-DB7A-4546-B7B0-33535B68C524}" type="presOf" srcId="{2104BD27-D011-4453-B3B9-07ED67B51275}" destId="{E74DEBA6-458E-4C1B-A35E-6231C19BC43A}" srcOrd="0" destOrd="0" presId="urn:microsoft.com/office/officeart/2005/8/layout/pyramid4"/>
    <dgm:cxn modelId="{07173A91-EABC-48C0-A0A7-3F48B0084F6F}" type="presOf" srcId="{682A8F03-1225-48EE-AA5D-EF0FE92CC0C4}" destId="{FFC2985D-A82E-4C18-AA56-E0548CB4B913}" srcOrd="0" destOrd="0" presId="urn:microsoft.com/office/officeart/2005/8/layout/pyramid4"/>
    <dgm:cxn modelId="{902F48A9-CC11-4DB1-9B8B-1A8F046D4E21}" srcId="{9A6558A5-57DA-4CB9-B143-473DD3D4707A}" destId="{682A8F03-1225-48EE-AA5D-EF0FE92CC0C4}" srcOrd="1" destOrd="0" parTransId="{97640AA8-E720-4310-B193-2613E54FADB6}" sibTransId="{EA5D880C-81CA-45CD-BBAF-120ECE711FAE}"/>
    <dgm:cxn modelId="{CDADDEDB-7C01-4AA4-9E6B-9C5AE902F2D0}" srcId="{9A6558A5-57DA-4CB9-B143-473DD3D4707A}" destId="{FC3741F1-5094-4BA1-B0ED-17435AC953D9}" srcOrd="2" destOrd="0" parTransId="{45F25BE6-74C8-45E0-A459-7106C1128224}" sibTransId="{D5A04F67-1EE8-45BA-8DAA-A45955C16A44}"/>
    <dgm:cxn modelId="{23BFFB63-1349-4430-B2BB-3935960A9A1A}" type="presParOf" srcId="{BC846222-3990-4CE6-BF27-31083CDCCE2D}" destId="{E74DEBA6-458E-4C1B-A35E-6231C19BC43A}" srcOrd="0" destOrd="0" presId="urn:microsoft.com/office/officeart/2005/8/layout/pyramid4"/>
    <dgm:cxn modelId="{5CB4605A-EB4A-4C9D-8DCA-1A6C9B28FB18}" type="presParOf" srcId="{BC846222-3990-4CE6-BF27-31083CDCCE2D}" destId="{FFC2985D-A82E-4C18-AA56-E0548CB4B913}" srcOrd="1" destOrd="0" presId="urn:microsoft.com/office/officeart/2005/8/layout/pyramid4"/>
    <dgm:cxn modelId="{C104FE83-3ECE-440A-93AD-E1E96F1E09FD}" type="presParOf" srcId="{BC846222-3990-4CE6-BF27-31083CDCCE2D}" destId="{3F55BCDE-C336-4791-97BF-E1547343192A}" srcOrd="2" destOrd="0" presId="urn:microsoft.com/office/officeart/2005/8/layout/pyramid4"/>
    <dgm:cxn modelId="{225DC157-7478-4827-9204-5D8414604404}" type="presParOf" srcId="{BC846222-3990-4CE6-BF27-31083CDCCE2D}" destId="{7BFA6588-958A-4D8C-B6B9-4F3427CF7915}"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56C0E6-6068-F24E-96CC-615289D94119}"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en-US"/>
        </a:p>
      </dgm:t>
    </dgm:pt>
    <dgm:pt modelId="{02F5262A-F86D-C343-B57A-99AF22DA8DEE}">
      <dgm:prSet phldrT="[Text]" custT="1"/>
      <dgm:spPr>
        <a:solidFill>
          <a:schemeClr val="accent1">
            <a:lumMod val="75000"/>
          </a:schemeClr>
        </a:solidFill>
      </dgm:spPr>
      <dgm:t>
        <a:bodyPr/>
        <a:lstStyle/>
        <a:p>
          <a:pPr rtl="0"/>
          <a:r>
            <a:rPr lang="en-US" sz="2400" dirty="0">
              <a:latin typeface="Calibri Light" panose="020F0302020204030204"/>
            </a:rPr>
            <a:t>Business case approval: Transport &amp; Innovation Hubs</a:t>
          </a:r>
          <a:endParaRPr lang="en-US" sz="2400" dirty="0"/>
        </a:p>
      </dgm:t>
    </dgm:pt>
    <dgm:pt modelId="{E3A44998-C08A-C24F-97EF-DBCE4D604759}" type="parTrans" cxnId="{E5C38098-3767-8B43-87E2-79B62B75A2F9}">
      <dgm:prSet/>
      <dgm:spPr/>
      <dgm:t>
        <a:bodyPr/>
        <a:lstStyle/>
        <a:p>
          <a:endParaRPr lang="en-US"/>
        </a:p>
      </dgm:t>
    </dgm:pt>
    <dgm:pt modelId="{E5B1D5ED-1CDC-6F47-AA2E-8489D5171415}" type="sibTrans" cxnId="{E5C38098-3767-8B43-87E2-79B62B75A2F9}">
      <dgm:prSet/>
      <dgm:spPr/>
      <dgm:t>
        <a:bodyPr/>
        <a:lstStyle/>
        <a:p>
          <a:endParaRPr lang="en-US"/>
        </a:p>
      </dgm:t>
    </dgm:pt>
    <dgm:pt modelId="{D5C695FC-AFA6-8941-BA3C-C46A102AD11C}">
      <dgm:prSet phldrT="[Text]" custT="1"/>
      <dgm:spPr>
        <a:solidFill>
          <a:schemeClr val="accent1">
            <a:lumMod val="75000"/>
          </a:schemeClr>
        </a:solidFill>
      </dgm:spPr>
      <dgm:t>
        <a:bodyPr/>
        <a:lstStyle/>
        <a:p>
          <a:pPr rtl="0"/>
          <a:r>
            <a:rPr lang="en-US" sz="2400" dirty="0">
              <a:latin typeface="Calibri Light" panose="020F0302020204030204"/>
            </a:rPr>
            <a:t>Monitoring &amp; Evaluation</a:t>
          </a:r>
        </a:p>
      </dgm:t>
    </dgm:pt>
    <dgm:pt modelId="{76BBE8D6-E96B-2F40-97ED-2ED9E8D721F8}" type="parTrans" cxnId="{E12ADA5B-A1D3-3F4F-B26F-48DEB90B85E7}">
      <dgm:prSet/>
      <dgm:spPr/>
      <dgm:t>
        <a:bodyPr/>
        <a:lstStyle/>
        <a:p>
          <a:endParaRPr lang="en-US"/>
        </a:p>
      </dgm:t>
    </dgm:pt>
    <dgm:pt modelId="{E6044BFE-D049-3040-89A1-F206528728A9}" type="sibTrans" cxnId="{E12ADA5B-A1D3-3F4F-B26F-48DEB90B85E7}">
      <dgm:prSet/>
      <dgm:spPr/>
      <dgm:t>
        <a:bodyPr/>
        <a:lstStyle/>
        <a:p>
          <a:endParaRPr lang="en-US"/>
        </a:p>
      </dgm:t>
    </dgm:pt>
    <dgm:pt modelId="{14349388-3E80-504C-8D8A-5C9E6DF48536}">
      <dgm:prSet phldrT="[Text]" custT="1"/>
      <dgm:spPr>
        <a:solidFill>
          <a:schemeClr val="accent1">
            <a:lumMod val="75000"/>
          </a:schemeClr>
        </a:solidFill>
      </dgm:spPr>
      <dgm:t>
        <a:bodyPr/>
        <a:lstStyle/>
        <a:p>
          <a:pPr rtl="0"/>
          <a:r>
            <a:rPr lang="en-US" sz="2400" dirty="0">
              <a:latin typeface="Calibri Light" panose="020F0302020204030204"/>
            </a:rPr>
            <a:t>Review of Town Deal Board role &amp; skills to enable project delivery </a:t>
          </a:r>
          <a:endParaRPr lang="en-US" sz="2400" dirty="0"/>
        </a:p>
      </dgm:t>
    </dgm:pt>
    <dgm:pt modelId="{06CDC98C-36DF-FC46-9506-66AE7B5EEEBB}" type="parTrans" cxnId="{0E9BD635-83CE-B148-B8B1-F6AF9342427C}">
      <dgm:prSet/>
      <dgm:spPr/>
      <dgm:t>
        <a:bodyPr/>
        <a:lstStyle/>
        <a:p>
          <a:endParaRPr lang="en-US"/>
        </a:p>
      </dgm:t>
    </dgm:pt>
    <dgm:pt modelId="{5672DB49-D795-F742-914E-D66F43FB98A0}" type="sibTrans" cxnId="{0E9BD635-83CE-B148-B8B1-F6AF9342427C}">
      <dgm:prSet/>
      <dgm:spPr/>
      <dgm:t>
        <a:bodyPr/>
        <a:lstStyle/>
        <a:p>
          <a:endParaRPr lang="en-US"/>
        </a:p>
      </dgm:t>
    </dgm:pt>
    <dgm:pt modelId="{ABF6287B-F935-1C4D-BB28-F6776AC327B7}" type="pres">
      <dgm:prSet presAssocID="{A856C0E6-6068-F24E-96CC-615289D94119}" presName="rootnode" presStyleCnt="0">
        <dgm:presLayoutVars>
          <dgm:chMax/>
          <dgm:chPref/>
          <dgm:dir/>
          <dgm:animLvl val="lvl"/>
        </dgm:presLayoutVars>
      </dgm:prSet>
      <dgm:spPr/>
    </dgm:pt>
    <dgm:pt modelId="{489B58C9-514E-0A4A-8073-F549F56DFB32}" type="pres">
      <dgm:prSet presAssocID="{02F5262A-F86D-C343-B57A-99AF22DA8DEE}" presName="composite" presStyleCnt="0"/>
      <dgm:spPr/>
    </dgm:pt>
    <dgm:pt modelId="{A5CEA379-03ED-F740-A1B4-677B2955C1A2}" type="pres">
      <dgm:prSet presAssocID="{02F5262A-F86D-C343-B57A-99AF22DA8DEE}" presName="bentUpArrow1" presStyleLbl="alignImgPlace1" presStyleIdx="0" presStyleCnt="2" custLinFactNeighborX="-12872" custLinFactNeighborY="6310"/>
      <dgm:spPr>
        <a:solidFill>
          <a:schemeClr val="accent1">
            <a:lumMod val="40000"/>
            <a:lumOff val="60000"/>
          </a:schemeClr>
        </a:solidFill>
      </dgm:spPr>
    </dgm:pt>
    <dgm:pt modelId="{8414ECB9-7509-ED41-A7B0-7C278F12FB10}" type="pres">
      <dgm:prSet presAssocID="{02F5262A-F86D-C343-B57A-99AF22DA8DEE}" presName="ParentText" presStyleLbl="node1" presStyleIdx="0" presStyleCnt="3" custScaleX="148173">
        <dgm:presLayoutVars>
          <dgm:chMax val="1"/>
          <dgm:chPref val="1"/>
          <dgm:bulletEnabled val="1"/>
        </dgm:presLayoutVars>
      </dgm:prSet>
      <dgm:spPr/>
    </dgm:pt>
    <dgm:pt modelId="{99547BB7-0683-C542-B5A2-EC1459047ADC}" type="pres">
      <dgm:prSet presAssocID="{02F5262A-F86D-C343-B57A-99AF22DA8DEE}" presName="ChildText" presStyleLbl="revTx" presStyleIdx="0" presStyleCnt="2" custScaleX="99036" custScaleY="101776">
        <dgm:presLayoutVars>
          <dgm:chMax val="0"/>
          <dgm:chPref val="0"/>
          <dgm:bulletEnabled val="1"/>
        </dgm:presLayoutVars>
      </dgm:prSet>
      <dgm:spPr/>
    </dgm:pt>
    <dgm:pt modelId="{7196BB84-5F9C-FC42-8EFC-5DCEC4BA0B12}" type="pres">
      <dgm:prSet presAssocID="{E5B1D5ED-1CDC-6F47-AA2E-8489D5171415}" presName="sibTrans" presStyleCnt="0"/>
      <dgm:spPr/>
    </dgm:pt>
    <dgm:pt modelId="{F79D91F0-9096-F345-9B10-D99604A2460E}" type="pres">
      <dgm:prSet presAssocID="{D5C695FC-AFA6-8941-BA3C-C46A102AD11C}" presName="composite" presStyleCnt="0"/>
      <dgm:spPr/>
    </dgm:pt>
    <dgm:pt modelId="{3BC1D108-C7E0-5541-8034-F76CE8C0F61B}" type="pres">
      <dgm:prSet presAssocID="{D5C695FC-AFA6-8941-BA3C-C46A102AD11C}" presName="bentUpArrow1" presStyleLbl="alignImgPlace1" presStyleIdx="1" presStyleCnt="2" custLinFactNeighborX="-25448" custLinFactNeighborY="9563"/>
      <dgm:spPr>
        <a:solidFill>
          <a:schemeClr val="accent1">
            <a:lumMod val="40000"/>
            <a:lumOff val="60000"/>
          </a:schemeClr>
        </a:solidFill>
      </dgm:spPr>
    </dgm:pt>
    <dgm:pt modelId="{47756EB7-EB3B-6A4C-AAE4-882B1BDC2A0F}" type="pres">
      <dgm:prSet presAssocID="{D5C695FC-AFA6-8941-BA3C-C46A102AD11C}" presName="ParentText" presStyleLbl="node1" presStyleIdx="1" presStyleCnt="3" custScaleX="158711" custScaleY="119921" custLinFactNeighborX="842" custLinFactNeighborY="-2981">
        <dgm:presLayoutVars>
          <dgm:chMax val="1"/>
          <dgm:chPref val="1"/>
          <dgm:bulletEnabled val="1"/>
        </dgm:presLayoutVars>
      </dgm:prSet>
      <dgm:spPr/>
    </dgm:pt>
    <dgm:pt modelId="{1DDFE910-BBD8-334C-A686-B45BEE2D8B79}" type="pres">
      <dgm:prSet presAssocID="{D5C695FC-AFA6-8941-BA3C-C46A102AD11C}" presName="ChildText" presStyleLbl="revTx" presStyleIdx="1" presStyleCnt="2">
        <dgm:presLayoutVars>
          <dgm:chMax val="0"/>
          <dgm:chPref val="0"/>
          <dgm:bulletEnabled val="1"/>
        </dgm:presLayoutVars>
      </dgm:prSet>
      <dgm:spPr/>
    </dgm:pt>
    <dgm:pt modelId="{CC187801-9249-F74A-ACDF-15381DAB9786}" type="pres">
      <dgm:prSet presAssocID="{E6044BFE-D049-3040-89A1-F206528728A9}" presName="sibTrans" presStyleCnt="0"/>
      <dgm:spPr/>
    </dgm:pt>
    <dgm:pt modelId="{A2D323B8-2030-724B-9CDA-380AEA109F33}" type="pres">
      <dgm:prSet presAssocID="{14349388-3E80-504C-8D8A-5C9E6DF48536}" presName="composite" presStyleCnt="0"/>
      <dgm:spPr/>
    </dgm:pt>
    <dgm:pt modelId="{839DB162-0CF4-FF4B-A3FB-1F32D7B6FA15}" type="pres">
      <dgm:prSet presAssocID="{14349388-3E80-504C-8D8A-5C9E6DF48536}" presName="ParentText" presStyleLbl="node1" presStyleIdx="2" presStyleCnt="3" custScaleX="162839" custScaleY="103209">
        <dgm:presLayoutVars>
          <dgm:chMax val="1"/>
          <dgm:chPref val="1"/>
          <dgm:bulletEnabled val="1"/>
        </dgm:presLayoutVars>
      </dgm:prSet>
      <dgm:spPr/>
    </dgm:pt>
  </dgm:ptLst>
  <dgm:cxnLst>
    <dgm:cxn modelId="{EBB4401B-B909-4FC9-9110-9B24D530ED59}" type="presOf" srcId="{D5C695FC-AFA6-8941-BA3C-C46A102AD11C}" destId="{47756EB7-EB3B-6A4C-AAE4-882B1BDC2A0F}" srcOrd="0" destOrd="0" presId="urn:microsoft.com/office/officeart/2005/8/layout/StepDownProcess"/>
    <dgm:cxn modelId="{0E9BD635-83CE-B148-B8B1-F6AF9342427C}" srcId="{A856C0E6-6068-F24E-96CC-615289D94119}" destId="{14349388-3E80-504C-8D8A-5C9E6DF48536}" srcOrd="2" destOrd="0" parTransId="{06CDC98C-36DF-FC46-9506-66AE7B5EEEBB}" sibTransId="{5672DB49-D795-F742-914E-D66F43FB98A0}"/>
    <dgm:cxn modelId="{E12ADA5B-A1D3-3F4F-B26F-48DEB90B85E7}" srcId="{A856C0E6-6068-F24E-96CC-615289D94119}" destId="{D5C695FC-AFA6-8941-BA3C-C46A102AD11C}" srcOrd="1" destOrd="0" parTransId="{76BBE8D6-E96B-2F40-97ED-2ED9E8D721F8}" sibTransId="{E6044BFE-D049-3040-89A1-F206528728A9}"/>
    <dgm:cxn modelId="{3CCA7164-E843-4E75-9370-CEFF55BC62B7}" type="presOf" srcId="{14349388-3E80-504C-8D8A-5C9E6DF48536}" destId="{839DB162-0CF4-FF4B-A3FB-1F32D7B6FA15}" srcOrd="0" destOrd="0" presId="urn:microsoft.com/office/officeart/2005/8/layout/StepDownProcess"/>
    <dgm:cxn modelId="{B11EF048-3BA6-0A43-91DC-12F48AF2793B}" type="presOf" srcId="{A856C0E6-6068-F24E-96CC-615289D94119}" destId="{ABF6287B-F935-1C4D-BB28-F6776AC327B7}" srcOrd="0" destOrd="0" presId="urn:microsoft.com/office/officeart/2005/8/layout/StepDownProcess"/>
    <dgm:cxn modelId="{1C4C0A7A-3353-4B99-BDC0-E56A43326B3A}" type="presOf" srcId="{02F5262A-F86D-C343-B57A-99AF22DA8DEE}" destId="{8414ECB9-7509-ED41-A7B0-7C278F12FB10}" srcOrd="0" destOrd="0" presId="urn:microsoft.com/office/officeart/2005/8/layout/StepDownProcess"/>
    <dgm:cxn modelId="{E5C38098-3767-8B43-87E2-79B62B75A2F9}" srcId="{A856C0E6-6068-F24E-96CC-615289D94119}" destId="{02F5262A-F86D-C343-B57A-99AF22DA8DEE}" srcOrd="0" destOrd="0" parTransId="{E3A44998-C08A-C24F-97EF-DBCE4D604759}" sibTransId="{E5B1D5ED-1CDC-6F47-AA2E-8489D5171415}"/>
    <dgm:cxn modelId="{4FAE4CD5-5328-449A-BCEB-15674FE76984}" type="presParOf" srcId="{ABF6287B-F935-1C4D-BB28-F6776AC327B7}" destId="{489B58C9-514E-0A4A-8073-F549F56DFB32}" srcOrd="0" destOrd="0" presId="urn:microsoft.com/office/officeart/2005/8/layout/StepDownProcess"/>
    <dgm:cxn modelId="{6589A84C-FC52-4E36-8B3A-25498B311678}" type="presParOf" srcId="{489B58C9-514E-0A4A-8073-F549F56DFB32}" destId="{A5CEA379-03ED-F740-A1B4-677B2955C1A2}" srcOrd="0" destOrd="0" presId="urn:microsoft.com/office/officeart/2005/8/layout/StepDownProcess"/>
    <dgm:cxn modelId="{B0842E24-A3E9-43F1-AAC3-4FD187FAFF6B}" type="presParOf" srcId="{489B58C9-514E-0A4A-8073-F549F56DFB32}" destId="{8414ECB9-7509-ED41-A7B0-7C278F12FB10}" srcOrd="1" destOrd="0" presId="urn:microsoft.com/office/officeart/2005/8/layout/StepDownProcess"/>
    <dgm:cxn modelId="{A997814E-3459-4A13-8010-57A0F381278D}" type="presParOf" srcId="{489B58C9-514E-0A4A-8073-F549F56DFB32}" destId="{99547BB7-0683-C542-B5A2-EC1459047ADC}" srcOrd="2" destOrd="0" presId="urn:microsoft.com/office/officeart/2005/8/layout/StepDownProcess"/>
    <dgm:cxn modelId="{085D3B15-9777-4459-8B53-DD00CF19A40D}" type="presParOf" srcId="{ABF6287B-F935-1C4D-BB28-F6776AC327B7}" destId="{7196BB84-5F9C-FC42-8EFC-5DCEC4BA0B12}" srcOrd="1" destOrd="0" presId="urn:microsoft.com/office/officeart/2005/8/layout/StepDownProcess"/>
    <dgm:cxn modelId="{78A86164-E615-4E97-B23F-C4B667C73FB2}" type="presParOf" srcId="{ABF6287B-F935-1C4D-BB28-F6776AC327B7}" destId="{F79D91F0-9096-F345-9B10-D99604A2460E}" srcOrd="2" destOrd="0" presId="urn:microsoft.com/office/officeart/2005/8/layout/StepDownProcess"/>
    <dgm:cxn modelId="{339B9813-92DD-49A4-8F73-FF8272157623}" type="presParOf" srcId="{F79D91F0-9096-F345-9B10-D99604A2460E}" destId="{3BC1D108-C7E0-5541-8034-F76CE8C0F61B}" srcOrd="0" destOrd="0" presId="urn:microsoft.com/office/officeart/2005/8/layout/StepDownProcess"/>
    <dgm:cxn modelId="{F9BA5810-B541-4ABF-9F04-B8B2D09F56C9}" type="presParOf" srcId="{F79D91F0-9096-F345-9B10-D99604A2460E}" destId="{47756EB7-EB3B-6A4C-AAE4-882B1BDC2A0F}" srcOrd="1" destOrd="0" presId="urn:microsoft.com/office/officeart/2005/8/layout/StepDownProcess"/>
    <dgm:cxn modelId="{ED422FC4-EBB6-4BD3-817C-688A8C9C3C25}" type="presParOf" srcId="{F79D91F0-9096-F345-9B10-D99604A2460E}" destId="{1DDFE910-BBD8-334C-A686-B45BEE2D8B79}" srcOrd="2" destOrd="0" presId="urn:microsoft.com/office/officeart/2005/8/layout/StepDownProcess"/>
    <dgm:cxn modelId="{A2AA5493-1989-47DD-94A7-030A83E79571}" type="presParOf" srcId="{ABF6287B-F935-1C4D-BB28-F6776AC327B7}" destId="{CC187801-9249-F74A-ACDF-15381DAB9786}" srcOrd="3" destOrd="0" presId="urn:microsoft.com/office/officeart/2005/8/layout/StepDownProcess"/>
    <dgm:cxn modelId="{19781FEE-6A3C-477E-A151-B7AB0B962BD7}" type="presParOf" srcId="{ABF6287B-F935-1C4D-BB28-F6776AC327B7}" destId="{A2D323B8-2030-724B-9CDA-380AEA109F33}" srcOrd="4" destOrd="0" presId="urn:microsoft.com/office/officeart/2005/8/layout/StepDownProcess"/>
    <dgm:cxn modelId="{AA502EBD-9376-49AC-9BAA-7CB26F825335}" type="presParOf" srcId="{A2D323B8-2030-724B-9CDA-380AEA109F33}" destId="{839DB162-0CF4-FF4B-A3FB-1F32D7B6FA15}"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1E535-15FB-9E4E-9518-BF61088A7028}">
      <dsp:nvSpPr>
        <dsp:cNvPr id="0" name=""/>
        <dsp:cNvSpPr/>
      </dsp:nvSpPr>
      <dsp:spPr>
        <a:xfrm>
          <a:off x="6454" y="312207"/>
          <a:ext cx="1929294" cy="1828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Stage 1: </a:t>
          </a:r>
          <a:r>
            <a:rPr lang="en-US" sz="1400" kern="1200" dirty="0"/>
            <a:t>awareness raising, identifying challenges &amp; opportunities </a:t>
          </a:r>
        </a:p>
      </dsp:txBody>
      <dsp:txXfrm>
        <a:off x="60009" y="365762"/>
        <a:ext cx="1822184" cy="1721389"/>
      </dsp:txXfrm>
    </dsp:sp>
    <dsp:sp modelId="{C6582406-ACD4-C54C-B6C1-59530AF6838E}">
      <dsp:nvSpPr>
        <dsp:cNvPr id="0" name=""/>
        <dsp:cNvSpPr/>
      </dsp:nvSpPr>
      <dsp:spPr>
        <a:xfrm>
          <a:off x="2128678" y="987224"/>
          <a:ext cx="409010" cy="478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128678" y="1082917"/>
        <a:ext cx="286307" cy="287079"/>
      </dsp:txXfrm>
    </dsp:sp>
    <dsp:sp modelId="{E5CF6BD2-50EA-C044-98EF-F7931EDECF7B}">
      <dsp:nvSpPr>
        <dsp:cNvPr id="0" name=""/>
        <dsp:cNvSpPr/>
      </dsp:nvSpPr>
      <dsp:spPr>
        <a:xfrm>
          <a:off x="2707467" y="331454"/>
          <a:ext cx="1929294" cy="1790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Stage 2</a:t>
          </a:r>
          <a:r>
            <a:rPr lang="en-US" sz="1400" b="1" kern="1200" dirty="0"/>
            <a:t>: </a:t>
          </a:r>
          <a:r>
            <a:rPr lang="en-US" sz="1400" kern="1200" dirty="0"/>
            <a:t>vision</a:t>
          </a:r>
          <a:r>
            <a:rPr lang="en-US" sz="1400" kern="1200" dirty="0">
              <a:latin typeface="Calibri Light" panose="020F0302020204030204"/>
            </a:rPr>
            <a:t> &amp;</a:t>
          </a:r>
          <a:r>
            <a:rPr lang="en-US" sz="1400" kern="1200" dirty="0"/>
            <a:t> objectives</a:t>
          </a:r>
          <a:r>
            <a:rPr lang="en-US" sz="1400" kern="1200" dirty="0">
              <a:latin typeface="Calibri Light" panose="020F0302020204030204"/>
            </a:rPr>
            <a:t> plus</a:t>
          </a:r>
          <a:r>
            <a:rPr lang="en-US" sz="1400" kern="1200" dirty="0"/>
            <a:t> project </a:t>
          </a:r>
          <a:r>
            <a:rPr lang="en-US" sz="1400" kern="1200" dirty="0" err="1"/>
            <a:t>prioritisation</a:t>
          </a:r>
          <a:r>
            <a:rPr lang="en-US" sz="1400" kern="1200" dirty="0"/>
            <a:t> - feedback and information</a:t>
          </a:r>
          <a:r>
            <a:rPr lang="en-US" sz="1400" kern="1200" dirty="0">
              <a:latin typeface="Calibri Light" panose="020F0302020204030204"/>
            </a:rPr>
            <a:t> </a:t>
          </a:r>
          <a:endParaRPr lang="en-US" sz="1400" kern="1200" dirty="0"/>
        </a:p>
      </dsp:txBody>
      <dsp:txXfrm>
        <a:off x="2759894" y="383881"/>
        <a:ext cx="1824440" cy="1685151"/>
      </dsp:txXfrm>
    </dsp:sp>
    <dsp:sp modelId="{CAF9B4A6-42B3-3F42-8D79-E59997FAA8CF}">
      <dsp:nvSpPr>
        <dsp:cNvPr id="0" name=""/>
        <dsp:cNvSpPr/>
      </dsp:nvSpPr>
      <dsp:spPr>
        <a:xfrm>
          <a:off x="4829691" y="987224"/>
          <a:ext cx="409010" cy="478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829691" y="1082917"/>
        <a:ext cx="286307" cy="287079"/>
      </dsp:txXfrm>
    </dsp:sp>
    <dsp:sp modelId="{F143D5AD-10A7-B549-A5DD-BC3A4AEDF06A}">
      <dsp:nvSpPr>
        <dsp:cNvPr id="0" name=""/>
        <dsp:cNvSpPr/>
      </dsp:nvSpPr>
      <dsp:spPr>
        <a:xfrm>
          <a:off x="5408479" y="312207"/>
          <a:ext cx="1929294" cy="1828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Stage 3</a:t>
          </a:r>
          <a:r>
            <a:rPr lang="en-US" sz="1400" b="1" kern="1200" dirty="0"/>
            <a:t>: </a:t>
          </a:r>
          <a:r>
            <a:rPr lang="en-US" sz="1400" kern="1200" dirty="0"/>
            <a:t>Post bid</a:t>
          </a:r>
          <a:r>
            <a:rPr lang="en-US" sz="1400" kern="1200" dirty="0">
              <a:latin typeface="Calibri Light" panose="020F0302020204030204"/>
            </a:rPr>
            <a:t> </a:t>
          </a:r>
          <a:r>
            <a:rPr lang="en-US" sz="1400" kern="1200" dirty="0"/>
            <a:t> submission - information and engagement on project development</a:t>
          </a:r>
          <a:r>
            <a:rPr lang="en-US" sz="1400" kern="1200" dirty="0">
              <a:latin typeface="Calibri Light" panose="020F0302020204030204"/>
            </a:rPr>
            <a:t> &amp; </a:t>
          </a:r>
          <a:r>
            <a:rPr lang="en-US" sz="1400" kern="1200" dirty="0"/>
            <a:t>implementation</a:t>
          </a:r>
          <a:r>
            <a:rPr lang="en-US" sz="1400" kern="1200" dirty="0">
              <a:latin typeface="Calibri Light" panose="020F0302020204030204"/>
            </a:rPr>
            <a:t>  </a:t>
          </a:r>
          <a:endParaRPr lang="en-US" sz="1400" kern="1200" dirty="0"/>
        </a:p>
      </dsp:txBody>
      <dsp:txXfrm>
        <a:off x="5462034" y="365762"/>
        <a:ext cx="1822184" cy="17213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DEBA6-458E-4C1B-A35E-6231C19BC43A}">
      <dsp:nvSpPr>
        <dsp:cNvPr id="0" name=""/>
        <dsp:cNvSpPr/>
      </dsp:nvSpPr>
      <dsp:spPr>
        <a:xfrm>
          <a:off x="2120812" y="0"/>
          <a:ext cx="2369078" cy="2369078"/>
        </a:xfrm>
        <a:prstGeom prst="triangl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Town Deal Board</a:t>
          </a:r>
        </a:p>
      </dsp:txBody>
      <dsp:txXfrm>
        <a:off x="2713082" y="1184539"/>
        <a:ext cx="1184539" cy="1184539"/>
      </dsp:txXfrm>
    </dsp:sp>
    <dsp:sp modelId="{FFC2985D-A82E-4C18-AA56-E0548CB4B913}">
      <dsp:nvSpPr>
        <dsp:cNvPr id="0" name=""/>
        <dsp:cNvSpPr/>
      </dsp:nvSpPr>
      <dsp:spPr>
        <a:xfrm>
          <a:off x="925778" y="2369078"/>
          <a:ext cx="2369078" cy="2369078"/>
        </a:xfrm>
        <a:prstGeom prst="triangl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Milton Keynes Council </a:t>
          </a:r>
        </a:p>
        <a:p>
          <a:pPr marL="0" lvl="0" indent="0" algn="ctr" defTabSz="622300">
            <a:lnSpc>
              <a:spcPct val="90000"/>
            </a:lnSpc>
            <a:spcBef>
              <a:spcPct val="0"/>
            </a:spcBef>
            <a:spcAft>
              <a:spcPct val="35000"/>
            </a:spcAft>
            <a:buNone/>
          </a:pPr>
          <a:r>
            <a:rPr lang="en-GB" sz="800" b="1" kern="1200" dirty="0"/>
            <a:t>MK Approach PM methodology</a:t>
          </a:r>
        </a:p>
        <a:p>
          <a:pPr marL="0" lvl="0" indent="0" algn="ctr" defTabSz="622300">
            <a:lnSpc>
              <a:spcPct val="90000"/>
            </a:lnSpc>
            <a:spcBef>
              <a:spcPct val="0"/>
            </a:spcBef>
            <a:spcAft>
              <a:spcPct val="35000"/>
            </a:spcAft>
            <a:buNone/>
          </a:pPr>
          <a:r>
            <a:rPr lang="en-GB" sz="800" b="1" kern="1200" dirty="0"/>
            <a:t>Corp Portfolio Board</a:t>
          </a:r>
        </a:p>
        <a:p>
          <a:pPr marL="0" lvl="0" indent="0" algn="ctr" defTabSz="622300">
            <a:lnSpc>
              <a:spcPct val="90000"/>
            </a:lnSpc>
            <a:spcBef>
              <a:spcPct val="0"/>
            </a:spcBef>
            <a:spcAft>
              <a:spcPct val="35000"/>
            </a:spcAft>
            <a:buNone/>
          </a:pPr>
          <a:r>
            <a:rPr lang="en-GB" sz="800" b="1" kern="1200" dirty="0"/>
            <a:t>Council/Cabinet Approval </a:t>
          </a:r>
          <a:endParaRPr lang="en-GB" sz="700" b="1" kern="1200" dirty="0"/>
        </a:p>
      </dsp:txBody>
      <dsp:txXfrm>
        <a:off x="1518048" y="3553617"/>
        <a:ext cx="1184539" cy="1184539"/>
      </dsp:txXfrm>
    </dsp:sp>
    <dsp:sp modelId="{3F55BCDE-C336-4791-97BF-E1547343192A}">
      <dsp:nvSpPr>
        <dsp:cNvPr id="0" name=""/>
        <dsp:cNvSpPr/>
      </dsp:nvSpPr>
      <dsp:spPr>
        <a:xfrm rot="10800000">
          <a:off x="2110317" y="2369078"/>
          <a:ext cx="2369078" cy="2369078"/>
        </a:xfrm>
        <a:prstGeom prst="triangl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984250">
            <a:lnSpc>
              <a:spcPct val="90000"/>
            </a:lnSpc>
            <a:spcBef>
              <a:spcPct val="0"/>
            </a:spcBef>
            <a:spcAft>
              <a:spcPct val="35000"/>
            </a:spcAft>
            <a:buNone/>
            <a:tabLst/>
          </a:pPr>
          <a:r>
            <a:rPr lang="en-GB" sz="1200" b="1" kern="1200"/>
            <a:t>Town Deal Implementation Group</a:t>
          </a:r>
        </a:p>
        <a:p>
          <a:pPr marL="0" lvl="0" algn="ctr" defTabSz="711200">
            <a:lnSpc>
              <a:spcPct val="90000"/>
            </a:lnSpc>
            <a:spcBef>
              <a:spcPct val="0"/>
            </a:spcBef>
            <a:spcAft>
              <a:spcPct val="35000"/>
            </a:spcAft>
            <a:buNone/>
          </a:pPr>
          <a:endParaRPr lang="en-GB" sz="1200" kern="1200"/>
        </a:p>
      </dsp:txBody>
      <dsp:txXfrm rot="10800000">
        <a:off x="2702586" y="2369078"/>
        <a:ext cx="1184539" cy="1184539"/>
      </dsp:txXfrm>
    </dsp:sp>
    <dsp:sp modelId="{7BFA6588-958A-4D8C-B6B9-4F3427CF7915}">
      <dsp:nvSpPr>
        <dsp:cNvPr id="0" name=""/>
        <dsp:cNvSpPr/>
      </dsp:nvSpPr>
      <dsp:spPr>
        <a:xfrm>
          <a:off x="3286470" y="2369078"/>
          <a:ext cx="2369078" cy="2369078"/>
        </a:xfrm>
        <a:prstGeom prst="triangl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Milton Keynes Development Partnership</a:t>
          </a:r>
        </a:p>
      </dsp:txBody>
      <dsp:txXfrm>
        <a:off x="3878740" y="3553617"/>
        <a:ext cx="1184539" cy="1184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EA379-03ED-F740-A1B4-677B2955C1A2}">
      <dsp:nvSpPr>
        <dsp:cNvPr id="0" name=""/>
        <dsp:cNvSpPr/>
      </dsp:nvSpPr>
      <dsp:spPr>
        <a:xfrm rot="5400000">
          <a:off x="1237814" y="1450076"/>
          <a:ext cx="1215655" cy="1383980"/>
        </a:xfrm>
        <a:prstGeom prst="bentUpArrow">
          <a:avLst>
            <a:gd name="adj1" fmla="val 32840"/>
            <a:gd name="adj2" fmla="val 25000"/>
            <a:gd name="adj3" fmla="val 3578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14ECB9-7509-ED41-A7B0-7C278F12FB10}">
      <dsp:nvSpPr>
        <dsp:cNvPr id="0" name=""/>
        <dsp:cNvSpPr/>
      </dsp:nvSpPr>
      <dsp:spPr>
        <a:xfrm>
          <a:off x="600967" y="25790"/>
          <a:ext cx="3032282" cy="1432446"/>
        </a:xfrm>
        <a:prstGeom prst="roundRect">
          <a:avLst>
            <a:gd name="adj" fmla="val 1667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Business case approval: Transport &amp; Innovation Hubs</a:t>
          </a:r>
          <a:endParaRPr lang="en-US" sz="2400" kern="1200" dirty="0"/>
        </a:p>
      </dsp:txBody>
      <dsp:txXfrm>
        <a:off x="670906" y="95729"/>
        <a:ext cx="2892404" cy="1292568"/>
      </dsp:txXfrm>
    </dsp:sp>
    <dsp:sp modelId="{99547BB7-0683-C542-B5A2-EC1459047ADC}">
      <dsp:nvSpPr>
        <dsp:cNvPr id="0" name=""/>
        <dsp:cNvSpPr/>
      </dsp:nvSpPr>
      <dsp:spPr>
        <a:xfrm>
          <a:off x="3147506" y="152126"/>
          <a:ext cx="1474042" cy="1178328"/>
        </a:xfrm>
        <a:prstGeom prst="rect">
          <a:avLst/>
        </a:prstGeom>
        <a:noFill/>
        <a:ln>
          <a:noFill/>
        </a:ln>
        <a:effectLst/>
      </dsp:spPr>
      <dsp:style>
        <a:lnRef idx="0">
          <a:scrgbClr r="0" g="0" b="0"/>
        </a:lnRef>
        <a:fillRef idx="0">
          <a:scrgbClr r="0" g="0" b="0"/>
        </a:fillRef>
        <a:effectRef idx="0">
          <a:scrgbClr r="0" g="0" b="0"/>
        </a:effectRef>
        <a:fontRef idx="minor"/>
      </dsp:style>
    </dsp:sp>
    <dsp:sp modelId="{3BC1D108-C7E0-5541-8034-F76CE8C0F61B}">
      <dsp:nvSpPr>
        <dsp:cNvPr id="0" name=""/>
        <dsp:cNvSpPr/>
      </dsp:nvSpPr>
      <dsp:spPr>
        <a:xfrm rot="5400000">
          <a:off x="3101471" y="3241411"/>
          <a:ext cx="1215655" cy="1383980"/>
        </a:xfrm>
        <a:prstGeom prst="bentUpArrow">
          <a:avLst>
            <a:gd name="adj1" fmla="val 32840"/>
            <a:gd name="adj2" fmla="val 25000"/>
            <a:gd name="adj3" fmla="val 3578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756EB7-EB3B-6A4C-AAE4-882B1BDC2A0F}">
      <dsp:nvSpPr>
        <dsp:cNvPr id="0" name=""/>
        <dsp:cNvSpPr/>
      </dsp:nvSpPr>
      <dsp:spPr>
        <a:xfrm>
          <a:off x="2548078" y="1592200"/>
          <a:ext cx="3247937" cy="1717804"/>
        </a:xfrm>
        <a:prstGeom prst="roundRect">
          <a:avLst>
            <a:gd name="adj" fmla="val 1667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Monitoring &amp; Evaluation</a:t>
          </a:r>
        </a:p>
      </dsp:txBody>
      <dsp:txXfrm>
        <a:off x="2631949" y="1676071"/>
        <a:ext cx="3080195" cy="1550062"/>
      </dsp:txXfrm>
    </dsp:sp>
    <dsp:sp modelId="{1DDFE910-BBD8-334C-A686-B45BEE2D8B79}">
      <dsp:nvSpPr>
        <dsp:cNvPr id="0" name=""/>
        <dsp:cNvSpPr/>
      </dsp:nvSpPr>
      <dsp:spPr>
        <a:xfrm>
          <a:off x="5178039" y="1914196"/>
          <a:ext cx="1488391" cy="1157766"/>
        </a:xfrm>
        <a:prstGeom prst="rect">
          <a:avLst/>
        </a:prstGeom>
        <a:noFill/>
        <a:ln>
          <a:noFill/>
        </a:ln>
        <a:effectLst/>
      </dsp:spPr>
      <dsp:style>
        <a:lnRef idx="0">
          <a:scrgbClr r="0" g="0" b="0"/>
        </a:lnRef>
        <a:fillRef idx="0">
          <a:scrgbClr r="0" g="0" b="0"/>
        </a:fillRef>
        <a:effectRef idx="0">
          <a:scrgbClr r="0" g="0" b="0"/>
        </a:effectRef>
        <a:fontRef idx="minor"/>
      </dsp:style>
    </dsp:sp>
    <dsp:sp modelId="{839DB162-0CF4-FF4B-A3FB-1F32D7B6FA15}">
      <dsp:nvSpPr>
        <dsp:cNvPr id="0" name=""/>
        <dsp:cNvSpPr/>
      </dsp:nvSpPr>
      <dsp:spPr>
        <a:xfrm>
          <a:off x="4460726" y="3386690"/>
          <a:ext cx="3332414" cy="1478414"/>
        </a:xfrm>
        <a:prstGeom prst="roundRect">
          <a:avLst>
            <a:gd name="adj" fmla="val 1667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Light" panose="020F0302020204030204"/>
            </a:rPr>
            <a:t>Review of Town Deal Board role &amp; skills to enable project delivery </a:t>
          </a:r>
          <a:endParaRPr lang="en-US" sz="2400" kern="1200" dirty="0"/>
        </a:p>
      </dsp:txBody>
      <dsp:txXfrm>
        <a:off x="4532909" y="3458873"/>
        <a:ext cx="3188048" cy="133404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2F623D1-05BE-4BF1-B34E-09903FEE8F96}" type="datetimeFigureOut">
              <a:rPr lang="en-GB" smtClean="0"/>
              <a:t>18/05/2022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56DC2CB-F08D-45B7-8BCC-B606C5CC1B2C}" type="slidenum">
              <a:rPr lang="en-GB" smtClean="0"/>
              <a:t>‹#›</a:t>
            </a:fld>
            <a:endParaRPr lang="en-GB"/>
          </a:p>
        </p:txBody>
      </p:sp>
    </p:spTree>
    <p:extLst>
      <p:ext uri="{BB962C8B-B14F-4D97-AF65-F5344CB8AC3E}">
        <p14:creationId xmlns:p14="http://schemas.microsoft.com/office/powerpoint/2010/main" val="147509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6DC2CB-F08D-45B7-8BCC-B606C5CC1B2C}" type="slidenum">
              <a:rPr lang="en-GB" smtClean="0"/>
              <a:t>6</a:t>
            </a:fld>
            <a:endParaRPr lang="en-GB"/>
          </a:p>
        </p:txBody>
      </p:sp>
    </p:spTree>
    <p:extLst>
      <p:ext uri="{BB962C8B-B14F-4D97-AF65-F5344CB8AC3E}">
        <p14:creationId xmlns:p14="http://schemas.microsoft.com/office/powerpoint/2010/main" val="2090506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6DC2CB-F08D-45B7-8BCC-B606C5CC1B2C}" type="slidenum">
              <a:rPr lang="en-GB" smtClean="0"/>
              <a:t>8</a:t>
            </a:fld>
            <a:endParaRPr lang="en-GB"/>
          </a:p>
        </p:txBody>
      </p:sp>
    </p:spTree>
    <p:extLst>
      <p:ext uri="{BB962C8B-B14F-4D97-AF65-F5344CB8AC3E}">
        <p14:creationId xmlns:p14="http://schemas.microsoft.com/office/powerpoint/2010/main" val="88146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74EC6-2459-D743-B3A7-2C3703346B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22C206-182F-9F4C-967E-D50F90E13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FE10CF-24CA-4745-964E-449759EC162B}"/>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9F6F3CCB-6338-7644-8C63-47E3EAD669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66C320-6272-7D4C-BB3E-7D73562693EC}"/>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189106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1676-5972-6C41-8525-72143F90A8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5F04DF-B6E8-704C-81C0-38649080F6C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2AA0-F214-8746-B807-D2F0F8EA348F}"/>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40359CB1-CD0C-AC43-8B57-01D9C2F282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85FB9A-98FD-6247-9BD4-DB6883141A50}"/>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114967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745186-82A2-0C44-8923-35B108ED90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C192C6-1D59-CB4B-BAB1-AB292997412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B29426-C719-8345-8197-CCC0BE083F4C}"/>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4B417C5C-82BC-9041-9A95-A07F76DF0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0843E-A256-1B47-AA17-95FF2AB412F3}"/>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81990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C1D7B-51C8-6940-B361-D9FAA1431D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F22B3E-566D-ED43-9A56-C7EEB4AD074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1915A-8E74-C443-AFCB-F9758CBDBACB}"/>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FDE8D656-273D-5040-A69B-A1B1563CA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D947A3-05A8-B447-8ED1-56A61E51D054}"/>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1543148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9284-6DDD-4942-B5F4-422F6631E5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F08FE1-0FBA-B74F-AE03-1F1E08305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E9646A-0BB1-AF48-8157-86993E207EB5}"/>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1DEB1075-56B9-074D-9EDE-85CD8068D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94EEBB-12DD-9943-A57C-D80128F25E97}"/>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2200950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9A298-4E64-BA46-98A3-4EF51308E5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AF06B5-0EE1-1845-8673-F0E2917292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A8015A-FD4F-CC40-AD11-DCFDE0C403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77414-5171-9F4F-AA96-56F1A74DF588}"/>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6" name="Footer Placeholder 5">
            <a:extLst>
              <a:ext uri="{FF2B5EF4-FFF2-40B4-BE49-F238E27FC236}">
                <a16:creationId xmlns:a16="http://schemas.microsoft.com/office/drawing/2014/main" id="{227896AC-2F55-A04A-8371-0506EB5573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E3FCF9-1F82-E347-A3AE-43256F650740}"/>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2338421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4F81F-C0C2-9044-81D9-C3F4E72013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1D3078-DE0A-B041-BF29-5272E6FE4A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517AFB8-E5FB-3446-81E4-3F8AA38EB2E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69F878-4E38-294D-87DE-8454A42660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6B86268-8043-6F49-BF52-B54E078924B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D39DC9-7E9A-2D42-AF46-67C451FBFD16}"/>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8" name="Footer Placeholder 7">
            <a:extLst>
              <a:ext uri="{FF2B5EF4-FFF2-40B4-BE49-F238E27FC236}">
                <a16:creationId xmlns:a16="http://schemas.microsoft.com/office/drawing/2014/main" id="{FBA02BC7-2F16-8F44-B85C-407A62F11B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045AA6-62B7-E249-ACF0-B90429098F1B}"/>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3496787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BAEEE-B0A0-E04F-A743-C94FFFFF99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EF06E7-3163-F24D-BD06-CB38E7E7A50C}"/>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4" name="Footer Placeholder 3">
            <a:extLst>
              <a:ext uri="{FF2B5EF4-FFF2-40B4-BE49-F238E27FC236}">
                <a16:creationId xmlns:a16="http://schemas.microsoft.com/office/drawing/2014/main" id="{DE9D1DA7-6D44-D846-93DD-93FADB73B7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66BE86-2E4F-7346-A3A7-187CE512B2A4}"/>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335245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23EB2F-B762-274D-B675-29CC79D00255}"/>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3" name="Footer Placeholder 2">
            <a:extLst>
              <a:ext uri="{FF2B5EF4-FFF2-40B4-BE49-F238E27FC236}">
                <a16:creationId xmlns:a16="http://schemas.microsoft.com/office/drawing/2014/main" id="{9E4EE5F2-4B89-E143-AD57-8E3D2ED3BE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E77AC4-F7F4-4347-8E97-B4265442A5A5}"/>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3381436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A2FB0-ADEF-2646-8EB2-62EF805A46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BC7AF7-B040-8944-A3D6-750AC67C76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857A61-72BC-A44A-A4BF-CEBE8E7C98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8AE38A-D255-5A41-83F3-CD7C24EB4645}"/>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6" name="Footer Placeholder 5">
            <a:extLst>
              <a:ext uri="{FF2B5EF4-FFF2-40B4-BE49-F238E27FC236}">
                <a16:creationId xmlns:a16="http://schemas.microsoft.com/office/drawing/2014/main" id="{E6476AD7-A7DF-3149-A581-635CD6A0AE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F32CB0-9B1B-8D4F-8EE0-49600A3B9C3B}"/>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3379080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8B010-AEDB-8A4A-B425-27C446820F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3B8D54-829C-724C-BE74-BB13EF608D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16FF50-DF66-DB46-91A6-F227FE8F8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F08814-4A02-044E-B4D3-43AB3C613095}"/>
              </a:ext>
            </a:extLst>
          </p:cNvPr>
          <p:cNvSpPr>
            <a:spLocks noGrp="1"/>
          </p:cNvSpPr>
          <p:nvPr>
            <p:ph type="dt" sz="half" idx="10"/>
          </p:nvPr>
        </p:nvSpPr>
        <p:spPr/>
        <p:txBody>
          <a:bodyPr/>
          <a:lstStyle/>
          <a:p>
            <a:fld id="{624E4FB2-1411-684B-A358-29DC3CE5DD09}" type="datetimeFigureOut">
              <a:rPr lang="en-US" smtClean="0"/>
              <a:t>5/18/2022</a:t>
            </a:fld>
            <a:endParaRPr lang="en-US"/>
          </a:p>
        </p:txBody>
      </p:sp>
      <p:sp>
        <p:nvSpPr>
          <p:cNvPr id="6" name="Footer Placeholder 5">
            <a:extLst>
              <a:ext uri="{FF2B5EF4-FFF2-40B4-BE49-F238E27FC236}">
                <a16:creationId xmlns:a16="http://schemas.microsoft.com/office/drawing/2014/main" id="{41CFDCC3-15FB-2A46-8976-215DD55C71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412C79-1CBF-7D4D-8280-0FB21E798DB4}"/>
              </a:ext>
            </a:extLst>
          </p:cNvPr>
          <p:cNvSpPr>
            <a:spLocks noGrp="1"/>
          </p:cNvSpPr>
          <p:nvPr>
            <p:ph type="sldNum" sz="quarter" idx="12"/>
          </p:nvPr>
        </p:nvSpPr>
        <p:spPr/>
        <p:txBody>
          <a:bodyPr/>
          <a:lstStyle/>
          <a:p>
            <a:fld id="{254D9D46-DE1A-3F4A-8A86-70564203F128}" type="slidenum">
              <a:rPr lang="en-US" smtClean="0"/>
              <a:t>‹#›</a:t>
            </a:fld>
            <a:endParaRPr lang="en-US"/>
          </a:p>
        </p:txBody>
      </p:sp>
    </p:spTree>
    <p:extLst>
      <p:ext uri="{BB962C8B-B14F-4D97-AF65-F5344CB8AC3E}">
        <p14:creationId xmlns:p14="http://schemas.microsoft.com/office/powerpoint/2010/main" val="158357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0EFE2B-EA76-FF44-AD2F-5870BC451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343A38-0E3C-AA4F-90FD-C53BFDF17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F47F7B-ADBC-9445-9B2B-2B9F57ABF9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E4FB2-1411-684B-A358-29DC3CE5DD09}" type="datetimeFigureOut">
              <a:rPr lang="en-US" smtClean="0"/>
              <a:t>5/18/2022</a:t>
            </a:fld>
            <a:endParaRPr lang="en-US"/>
          </a:p>
        </p:txBody>
      </p:sp>
      <p:sp>
        <p:nvSpPr>
          <p:cNvPr id="5" name="Footer Placeholder 4">
            <a:extLst>
              <a:ext uri="{FF2B5EF4-FFF2-40B4-BE49-F238E27FC236}">
                <a16:creationId xmlns:a16="http://schemas.microsoft.com/office/drawing/2014/main" id="{21926202-EC76-4442-AF82-AE18AC282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8CD922-C34D-9C4D-AD57-271B0679C4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D9D46-DE1A-3F4A-8A86-70564203F128}" type="slidenum">
              <a:rPr lang="en-US" smtClean="0"/>
              <a:t>‹#›</a:t>
            </a:fld>
            <a:endParaRPr lang="en-US"/>
          </a:p>
        </p:txBody>
      </p:sp>
    </p:spTree>
    <p:extLst>
      <p:ext uri="{BB962C8B-B14F-4D97-AF65-F5344CB8AC3E}">
        <p14:creationId xmlns:p14="http://schemas.microsoft.com/office/powerpoint/2010/main" val="3205344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tiff"/></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524000" y="1600200"/>
            <a:ext cx="9144000" cy="4621306"/>
          </a:xfrm>
          <a:solidFill>
            <a:schemeClr val="accent4"/>
          </a:solidFill>
        </p:spPr>
        <p:txBody>
          <a:bodyPr rtlCol="0" anchor="ctr">
            <a:normAutofit/>
          </a:bodyPr>
          <a:lstStyle/>
          <a:p>
            <a:pPr>
              <a:defRPr/>
            </a:pPr>
            <a:r>
              <a:rPr lang="en-GB" sz="4900" b="1" dirty="0">
                <a:latin typeface="Calibri"/>
              </a:rPr>
              <a:t>MK: Bletchley &amp; Fenny Stratford</a:t>
            </a:r>
            <a:br>
              <a:rPr lang="en-GB" sz="4900" b="1" dirty="0">
                <a:latin typeface="Calibri"/>
              </a:rPr>
            </a:br>
            <a:r>
              <a:rPr lang="en-GB" sz="4900" b="1" dirty="0">
                <a:latin typeface="Calibri"/>
              </a:rPr>
              <a:t>Town Deal</a:t>
            </a:r>
            <a:br>
              <a:rPr lang="en-GB" sz="4900" b="1" dirty="0">
                <a:latin typeface="Calibri"/>
              </a:rPr>
            </a:br>
            <a:br>
              <a:rPr lang="en-GB" sz="4900" b="1" dirty="0">
                <a:latin typeface="Calibri"/>
              </a:rPr>
            </a:br>
            <a:r>
              <a:rPr lang="en-GB" sz="2800" b="1" dirty="0">
                <a:latin typeface="Calibri"/>
              </a:rPr>
              <a:t>John Cove</a:t>
            </a:r>
            <a:br>
              <a:rPr lang="en-GB" sz="2800" b="1" dirty="0">
                <a:latin typeface="Calibri"/>
              </a:rPr>
            </a:br>
            <a:r>
              <a:rPr lang="en-GB" sz="2800" b="1" dirty="0">
                <a:latin typeface="Calibri"/>
              </a:rPr>
              <a:t>Chair, B&amp;FS Town Deal Board</a:t>
            </a:r>
            <a:br>
              <a:rPr lang="en-GB" sz="2800" b="1" dirty="0">
                <a:latin typeface="Calibri"/>
              </a:rPr>
            </a:br>
            <a:br>
              <a:rPr lang="en-GB" sz="2800" b="1" dirty="0">
                <a:latin typeface="Calibri"/>
              </a:rPr>
            </a:br>
            <a:r>
              <a:rPr lang="en-GB" sz="2800" b="1" dirty="0">
                <a:latin typeface="Calibri"/>
                <a:cs typeface="Calibri"/>
              </a:rPr>
              <a:t>BPARA Briefing</a:t>
            </a:r>
            <a:br>
              <a:rPr lang="en-GB" sz="2800" b="1" dirty="0">
                <a:latin typeface="Calibri"/>
              </a:rPr>
            </a:br>
            <a:r>
              <a:rPr lang="en-GB" sz="2800" b="1" dirty="0">
                <a:latin typeface="Calibri"/>
                <a:cs typeface="Calibri"/>
              </a:rPr>
              <a:t>May 2022</a:t>
            </a:r>
            <a:endParaRPr lang="en-GB" sz="2800" b="1" dirty="0">
              <a:solidFill>
                <a:schemeClr val="tx1">
                  <a:lumMod val="75000"/>
                  <a:lumOff val="25000"/>
                </a:schemeClr>
              </a:solidFill>
              <a:latin typeface="+mn-lt"/>
              <a:cs typeface="Calibri"/>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spTree>
    <p:extLst>
      <p:ext uri="{BB962C8B-B14F-4D97-AF65-F5344CB8AC3E}">
        <p14:creationId xmlns:p14="http://schemas.microsoft.com/office/powerpoint/2010/main" val="1202893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pic>
        <p:nvPicPr>
          <p:cNvPr id="9" name="Picture 8">
            <a:extLst>
              <a:ext uri="{FF2B5EF4-FFF2-40B4-BE49-F238E27FC236}">
                <a16:creationId xmlns:a16="http://schemas.microsoft.com/office/drawing/2014/main" id="{E5617648-953C-7644-AFD3-4A0FF8B6AD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3339" y="711200"/>
            <a:ext cx="11924578" cy="5965371"/>
          </a:xfrm>
          <a:prstGeom prst="rect">
            <a:avLst/>
          </a:prstGeom>
        </p:spPr>
      </p:pic>
      <p:sp>
        <p:nvSpPr>
          <p:cNvPr id="13" name="TextBox 12">
            <a:extLst>
              <a:ext uri="{FF2B5EF4-FFF2-40B4-BE49-F238E27FC236}">
                <a16:creationId xmlns:a16="http://schemas.microsoft.com/office/drawing/2014/main" id="{CDAD534C-A4C3-2E49-B16F-925CE4676F7D}"/>
              </a:ext>
            </a:extLst>
          </p:cNvPr>
          <p:cNvSpPr txBox="1"/>
          <p:nvPr/>
        </p:nvSpPr>
        <p:spPr>
          <a:xfrm>
            <a:off x="143339" y="249535"/>
            <a:ext cx="7413120" cy="461665"/>
          </a:xfrm>
          <a:prstGeom prst="rect">
            <a:avLst/>
          </a:prstGeom>
          <a:noFill/>
        </p:spPr>
        <p:txBody>
          <a:bodyPr wrap="none" lIns="91440" tIns="45720" rIns="91440" bIns="45720" rtlCol="0" anchor="t">
            <a:spAutoFit/>
          </a:bodyPr>
          <a:lstStyle/>
          <a:p>
            <a:r>
              <a:rPr lang="en-US" sz="2400" b="1" dirty="0">
                <a:solidFill>
                  <a:schemeClr val="tx1">
                    <a:lumMod val="75000"/>
                    <a:lumOff val="25000"/>
                  </a:schemeClr>
                </a:solidFill>
              </a:rPr>
              <a:t>Town Investment Plan Bid – The Projects [October 2021] </a:t>
            </a:r>
          </a:p>
        </p:txBody>
      </p:sp>
    </p:spTree>
    <p:extLst>
      <p:ext uri="{BB962C8B-B14F-4D97-AF65-F5344CB8AC3E}">
        <p14:creationId xmlns:p14="http://schemas.microsoft.com/office/powerpoint/2010/main" val="35626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4900" b="1" dirty="0">
                <a:solidFill>
                  <a:schemeClr val="tx1">
                    <a:lumMod val="75000"/>
                    <a:lumOff val="25000"/>
                  </a:schemeClr>
                </a:solidFill>
                <a:latin typeface="+mn-lt"/>
              </a:rPr>
              <a:t>Funding announcement …….</a:t>
            </a:r>
            <a:endParaRPr lang="en-GB" sz="4900" b="1" dirty="0">
              <a:solidFill>
                <a:schemeClr val="tx1">
                  <a:lumMod val="75000"/>
                  <a:lumOff val="25000"/>
                </a:schemeClr>
              </a:solidFill>
              <a:latin typeface="+mn-lt"/>
              <a:cs typeface="Calibri"/>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sp>
        <p:nvSpPr>
          <p:cNvPr id="6" name="TextBox 5">
            <a:extLst>
              <a:ext uri="{FF2B5EF4-FFF2-40B4-BE49-F238E27FC236}">
                <a16:creationId xmlns:a16="http://schemas.microsoft.com/office/drawing/2014/main" id="{884E476A-2678-4E38-9089-18A5DB8AAD9A}"/>
              </a:ext>
            </a:extLst>
          </p:cNvPr>
          <p:cNvSpPr txBox="1"/>
          <p:nvPr/>
        </p:nvSpPr>
        <p:spPr>
          <a:xfrm>
            <a:off x="203260" y="1563486"/>
            <a:ext cx="10980929" cy="507831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800" dirty="0"/>
              <a:t>Successful funding announcement, 3 March 2021 </a:t>
            </a:r>
          </a:p>
          <a:p>
            <a:endParaRPr lang="en-GB" sz="2800" dirty="0"/>
          </a:p>
          <a:p>
            <a:pPr marL="342900" indent="-342900">
              <a:buFont typeface="Arial" panose="020B0604020202020204" pitchFamily="34" charset="0"/>
              <a:buChar char="•"/>
            </a:pPr>
            <a:r>
              <a:rPr lang="en-GB" sz="2800" dirty="0"/>
              <a:t>£22.7 million Town Deal offered - all projects supported, some with conditions attached:</a:t>
            </a:r>
            <a:endParaRPr lang="en-GB" sz="2400" dirty="0">
              <a:cs typeface="Calibri"/>
            </a:endParaRPr>
          </a:p>
          <a:p>
            <a:pPr algn="ctr"/>
            <a:r>
              <a:rPr lang="en-GB" sz="2400" i="1" dirty="0"/>
              <a:t>“</a:t>
            </a:r>
            <a:r>
              <a:rPr lang="en-GB" sz="2000" i="1" dirty="0"/>
              <a:t>The delivery of this deal should integrate with wider considerations including the government’s significant investment in East West Rail to use this opportunity for regeneration and development in and around Bletchley station catalysed by the new connectivity opportunities ….</a:t>
            </a:r>
          </a:p>
          <a:p>
            <a:pPr algn="ctr"/>
            <a:r>
              <a:rPr lang="en-GB" sz="2000" i="1" dirty="0"/>
              <a:t>…. This is an exciting opportunity to come together to drive long-term economic and productivity growth in Milton Keynes, particularly as we meet the challenges presented by Covid-19.”</a:t>
            </a:r>
          </a:p>
          <a:p>
            <a:pPr algn="ctr"/>
            <a:endParaRPr lang="en-GB" sz="2800" i="1" dirty="0"/>
          </a:p>
          <a:p>
            <a:pPr marL="285750" indent="-285750">
              <a:buFont typeface="Arial" panose="020B0604020202020204" pitchFamily="34" charset="0"/>
              <a:buChar char="•"/>
            </a:pPr>
            <a:r>
              <a:rPr lang="en-GB" sz="2800" dirty="0"/>
              <a:t>MHCLG grant funding letter received 15 July 2021 following the </a:t>
            </a:r>
            <a:r>
              <a:rPr lang="en-GB" sz="2800"/>
              <a:t>submission of 9# project confirmation tables &amp; financial profile. </a:t>
            </a:r>
            <a:endParaRPr lang="en-GB" sz="2800">
              <a:cs typeface="Calibri"/>
            </a:endParaRPr>
          </a:p>
          <a:p>
            <a:pPr marL="342900" indent="-342900">
              <a:buFont typeface="Arial" panose="020B0604020202020204" pitchFamily="34" charset="0"/>
              <a:buChar char="•"/>
            </a:pPr>
            <a:endParaRPr lang="en-GB" sz="2400" dirty="0">
              <a:cs typeface="Calibri"/>
            </a:endParaRPr>
          </a:p>
        </p:txBody>
      </p:sp>
    </p:spTree>
    <p:extLst>
      <p:ext uri="{BB962C8B-B14F-4D97-AF65-F5344CB8AC3E}">
        <p14:creationId xmlns:p14="http://schemas.microsoft.com/office/powerpoint/2010/main" val="1916648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eaLnBrk="1" fontAlgn="auto" hangingPunct="1">
              <a:spcAft>
                <a:spcPts val="0"/>
              </a:spcAft>
              <a:defRPr/>
            </a:pPr>
            <a:r>
              <a:rPr lang="en-GB" sz="4900" b="1" dirty="0">
                <a:solidFill>
                  <a:prstClr val="black">
                    <a:lumMod val="75000"/>
                    <a:lumOff val="25000"/>
                  </a:prstClr>
                </a:solidFill>
                <a:latin typeface="Calibri"/>
              </a:rPr>
              <a:t>	</a:t>
            </a:r>
            <a:r>
              <a:rPr lang="en-GB" sz="3600" b="1" dirty="0">
                <a:solidFill>
                  <a:schemeClr val="tx1">
                    <a:lumMod val="75000"/>
                    <a:lumOff val="25000"/>
                  </a:schemeClr>
                </a:solidFill>
                <a:latin typeface="+mn-lt"/>
              </a:rPr>
              <a:t>Town Deal Governance </a:t>
            </a:r>
            <a:endParaRPr lang="en-US" sz="4133"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dirty="0">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graphicFrame>
        <p:nvGraphicFramePr>
          <p:cNvPr id="6" name="Diagram 5">
            <a:extLst>
              <a:ext uri="{FF2B5EF4-FFF2-40B4-BE49-F238E27FC236}">
                <a16:creationId xmlns:a16="http://schemas.microsoft.com/office/drawing/2014/main" id="{72DA5621-C99E-4409-87D3-9053C2C25553}"/>
              </a:ext>
            </a:extLst>
          </p:cNvPr>
          <p:cNvGraphicFramePr/>
          <p:nvPr/>
        </p:nvGraphicFramePr>
        <p:xfrm>
          <a:off x="2715173" y="1551178"/>
          <a:ext cx="6589714" cy="4738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Arrow: Up 6">
            <a:extLst>
              <a:ext uri="{FF2B5EF4-FFF2-40B4-BE49-F238E27FC236}">
                <a16:creationId xmlns:a16="http://schemas.microsoft.com/office/drawing/2014/main" id="{3FF074FE-04AF-47CC-97B1-BF1585FC1516}"/>
              </a:ext>
            </a:extLst>
          </p:cNvPr>
          <p:cNvSpPr/>
          <p:nvPr/>
        </p:nvSpPr>
        <p:spPr>
          <a:xfrm>
            <a:off x="5831508" y="3581046"/>
            <a:ext cx="398502" cy="48656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Up 8">
            <a:extLst>
              <a:ext uri="{FF2B5EF4-FFF2-40B4-BE49-F238E27FC236}">
                <a16:creationId xmlns:a16="http://schemas.microsoft.com/office/drawing/2014/main" id="{F9892508-9CF6-4C0B-A06D-A99C60DC4BFC}"/>
              </a:ext>
            </a:extLst>
          </p:cNvPr>
          <p:cNvSpPr/>
          <p:nvPr/>
        </p:nvSpPr>
        <p:spPr>
          <a:xfrm rot="12529608">
            <a:off x="4978181" y="3670667"/>
            <a:ext cx="359314" cy="1122845"/>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254ADB3-0F21-476C-8DB6-5105B717FEB9}"/>
              </a:ext>
            </a:extLst>
          </p:cNvPr>
          <p:cNvSpPr txBox="1"/>
          <p:nvPr/>
        </p:nvSpPr>
        <p:spPr>
          <a:xfrm>
            <a:off x="1633491" y="1525786"/>
            <a:ext cx="3213717" cy="2031325"/>
          </a:xfrm>
          <a:prstGeom prst="rect">
            <a:avLst/>
          </a:prstGeom>
          <a:noFill/>
        </p:spPr>
        <p:txBody>
          <a:bodyPr wrap="square" rtlCol="0">
            <a:spAutoFit/>
          </a:bodyPr>
          <a:lstStyle/>
          <a:p>
            <a:r>
              <a:rPr lang="en-GB" b="1" dirty="0"/>
              <a:t>Town Deal Board</a:t>
            </a:r>
          </a:p>
          <a:p>
            <a:pPr marL="285750" indent="-285750">
              <a:buFont typeface="Arial" panose="020B0604020202020204" pitchFamily="34" charset="0"/>
              <a:buChar char="•"/>
            </a:pPr>
            <a:r>
              <a:rPr lang="en-GB" dirty="0"/>
              <a:t>Sets the TD Vision</a:t>
            </a:r>
          </a:p>
          <a:p>
            <a:pPr marL="285750" indent="-285750">
              <a:buFont typeface="Arial" panose="020B0604020202020204" pitchFamily="34" charset="0"/>
              <a:buChar char="•"/>
            </a:pPr>
            <a:r>
              <a:rPr lang="en-GB" dirty="0"/>
              <a:t>Develops the TIP</a:t>
            </a:r>
          </a:p>
          <a:p>
            <a:pPr marL="285750" indent="-285750">
              <a:buFont typeface="Arial" panose="020B0604020202020204" pitchFamily="34" charset="0"/>
              <a:buChar char="•"/>
            </a:pPr>
            <a:r>
              <a:rPr lang="en-GB" dirty="0"/>
              <a:t>Co-ordinates resources</a:t>
            </a:r>
          </a:p>
          <a:p>
            <a:pPr marL="285750" indent="-285750">
              <a:buFont typeface="Arial" panose="020B0604020202020204" pitchFamily="34" charset="0"/>
              <a:buChar char="•"/>
            </a:pPr>
            <a:r>
              <a:rPr lang="en-GB" dirty="0"/>
              <a:t>Influences Stakeholders</a:t>
            </a:r>
          </a:p>
          <a:p>
            <a:pPr marL="285750" indent="-285750">
              <a:buFont typeface="Arial" panose="020B0604020202020204" pitchFamily="34" charset="0"/>
              <a:buChar char="•"/>
            </a:pPr>
            <a:r>
              <a:rPr lang="en-GB" dirty="0"/>
              <a:t>Monitors Project Progress</a:t>
            </a:r>
          </a:p>
          <a:p>
            <a:pPr marL="285750" indent="-285750">
              <a:buFont typeface="Arial" panose="020B0604020202020204" pitchFamily="34" charset="0"/>
              <a:buChar char="•"/>
            </a:pPr>
            <a:r>
              <a:rPr lang="en-GB" dirty="0"/>
              <a:t>Leads Engagement</a:t>
            </a:r>
          </a:p>
        </p:txBody>
      </p:sp>
      <p:sp>
        <p:nvSpPr>
          <p:cNvPr id="16" name="Arrow: Up 15">
            <a:extLst>
              <a:ext uri="{FF2B5EF4-FFF2-40B4-BE49-F238E27FC236}">
                <a16:creationId xmlns:a16="http://schemas.microsoft.com/office/drawing/2014/main" id="{48183EA0-65FE-410A-A516-2E6D58D6FC2C}"/>
              </a:ext>
            </a:extLst>
          </p:cNvPr>
          <p:cNvSpPr/>
          <p:nvPr/>
        </p:nvSpPr>
        <p:spPr>
          <a:xfrm rot="8942924">
            <a:off x="6879101" y="3698722"/>
            <a:ext cx="367358" cy="109536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Up 16">
            <a:extLst>
              <a:ext uri="{FF2B5EF4-FFF2-40B4-BE49-F238E27FC236}">
                <a16:creationId xmlns:a16="http://schemas.microsoft.com/office/drawing/2014/main" id="{61042D50-A972-4FA9-969B-524CFA6ACB26}"/>
              </a:ext>
            </a:extLst>
          </p:cNvPr>
          <p:cNvSpPr/>
          <p:nvPr/>
        </p:nvSpPr>
        <p:spPr>
          <a:xfrm rot="2866326">
            <a:off x="5459475" y="4728131"/>
            <a:ext cx="317131" cy="76264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Up 17">
            <a:extLst>
              <a:ext uri="{FF2B5EF4-FFF2-40B4-BE49-F238E27FC236}">
                <a16:creationId xmlns:a16="http://schemas.microsoft.com/office/drawing/2014/main" id="{B6EC1D94-A993-4A00-BD49-085230FF86C8}"/>
              </a:ext>
            </a:extLst>
          </p:cNvPr>
          <p:cNvSpPr/>
          <p:nvPr/>
        </p:nvSpPr>
        <p:spPr>
          <a:xfrm rot="18041676">
            <a:off x="6387138" y="4685439"/>
            <a:ext cx="317131" cy="76264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8007150-C6E7-4AF6-8763-8D1E00FF1D69}"/>
              </a:ext>
            </a:extLst>
          </p:cNvPr>
          <p:cNvSpPr txBox="1"/>
          <p:nvPr/>
        </p:nvSpPr>
        <p:spPr>
          <a:xfrm>
            <a:off x="8520984" y="3884783"/>
            <a:ext cx="3235325" cy="2308324"/>
          </a:xfrm>
          <a:prstGeom prst="rect">
            <a:avLst/>
          </a:prstGeom>
          <a:noFill/>
        </p:spPr>
        <p:txBody>
          <a:bodyPr wrap="square" lIns="91440" tIns="45720" rIns="91440" bIns="45720" rtlCol="0" anchor="t">
            <a:spAutoFit/>
          </a:bodyPr>
          <a:lstStyle/>
          <a:p>
            <a:r>
              <a:rPr lang="en-GB" b="1" dirty="0"/>
              <a:t>Milton Keynes Development Partnership </a:t>
            </a:r>
          </a:p>
          <a:p>
            <a:pPr marL="285750" indent="-285750">
              <a:buFont typeface="Arial" panose="020B0604020202020204" pitchFamily="34" charset="0"/>
              <a:buChar char="•"/>
            </a:pPr>
            <a:r>
              <a:rPr lang="en-GB" dirty="0"/>
              <a:t>Provide ‘expert’ advice on development strategy </a:t>
            </a:r>
          </a:p>
          <a:p>
            <a:pPr marL="285750" indent="-285750">
              <a:buFont typeface="Arial" panose="020B0604020202020204" pitchFamily="34" charset="0"/>
              <a:buChar char="•"/>
            </a:pPr>
            <a:r>
              <a:rPr lang="en-GB" dirty="0"/>
              <a:t>Manages the Revolving Development Fund [RDF] </a:t>
            </a:r>
            <a:endParaRPr lang="en-GB" dirty="0">
              <a:cs typeface="Calibri"/>
            </a:endParaRPr>
          </a:p>
          <a:p>
            <a:pPr marL="285750" indent="-285750">
              <a:buFont typeface="Arial" panose="020B0604020202020204" pitchFamily="34" charset="0"/>
              <a:buChar char="•"/>
            </a:pPr>
            <a:r>
              <a:rPr lang="en-GB" dirty="0"/>
              <a:t>Delivers the Innovation Hub project.  </a:t>
            </a:r>
          </a:p>
        </p:txBody>
      </p:sp>
      <p:sp>
        <p:nvSpPr>
          <p:cNvPr id="19" name="TextBox 18">
            <a:extLst>
              <a:ext uri="{FF2B5EF4-FFF2-40B4-BE49-F238E27FC236}">
                <a16:creationId xmlns:a16="http://schemas.microsoft.com/office/drawing/2014/main" id="{0B3E2982-11A3-482F-A4A1-BC06D237EF2F}"/>
              </a:ext>
            </a:extLst>
          </p:cNvPr>
          <p:cNvSpPr txBox="1"/>
          <p:nvPr/>
        </p:nvSpPr>
        <p:spPr>
          <a:xfrm>
            <a:off x="272308" y="3933022"/>
            <a:ext cx="3390363" cy="3139321"/>
          </a:xfrm>
          <a:prstGeom prst="rect">
            <a:avLst/>
          </a:prstGeom>
          <a:noFill/>
        </p:spPr>
        <p:txBody>
          <a:bodyPr wrap="square" rtlCol="0">
            <a:spAutoFit/>
          </a:bodyPr>
          <a:lstStyle/>
          <a:p>
            <a:r>
              <a:rPr lang="en-GB" b="1" dirty="0"/>
              <a:t>MKC  </a:t>
            </a:r>
          </a:p>
          <a:p>
            <a:pPr marL="285750" indent="-285750">
              <a:buFont typeface="Arial" panose="020B0604020202020204" pitchFamily="34" charset="0"/>
              <a:buChar char="•"/>
            </a:pPr>
            <a:r>
              <a:rPr lang="en-GB" dirty="0"/>
              <a:t>Accountable body</a:t>
            </a:r>
          </a:p>
          <a:p>
            <a:pPr marL="285750" indent="-285750">
              <a:buFont typeface="Arial" panose="020B0604020202020204" pitchFamily="34" charset="0"/>
              <a:buChar char="•"/>
            </a:pPr>
            <a:r>
              <a:rPr lang="en-GB" dirty="0"/>
              <a:t>Supports Board with governance, assurance &amp; decision making functions:</a:t>
            </a:r>
          </a:p>
          <a:p>
            <a:pPr marL="742950" lvl="1" indent="-285750">
              <a:buFont typeface="Wingdings" panose="05000000000000000000" pitchFamily="2" charset="2"/>
              <a:buChar char="Ø"/>
            </a:pPr>
            <a:r>
              <a:rPr lang="en-GB" dirty="0"/>
              <a:t>Cabinet</a:t>
            </a:r>
          </a:p>
          <a:p>
            <a:pPr marL="742950" lvl="1" indent="-285750">
              <a:buFont typeface="Wingdings" panose="05000000000000000000" pitchFamily="2" charset="2"/>
              <a:buChar char="Ø"/>
            </a:pPr>
            <a:r>
              <a:rPr lang="en-GB" b="1" u="sng" dirty="0"/>
              <a:t>S.151 Officer</a:t>
            </a:r>
          </a:p>
          <a:p>
            <a:pPr marL="742950" lvl="1" indent="-285750">
              <a:buFont typeface="Wingdings" panose="05000000000000000000" pitchFamily="2" charset="2"/>
              <a:buChar char="Ø"/>
            </a:pPr>
            <a:r>
              <a:rPr lang="en-GB" dirty="0"/>
              <a:t>Corporate Portfolio Board</a:t>
            </a:r>
          </a:p>
          <a:p>
            <a:pPr marL="742950" lvl="1" indent="-285750">
              <a:buFont typeface="Wingdings" panose="05000000000000000000" pitchFamily="2" charset="2"/>
              <a:buChar char="Ø"/>
            </a:pPr>
            <a:r>
              <a:rPr lang="en-GB" dirty="0"/>
              <a:t>SEMLEP</a:t>
            </a:r>
          </a:p>
          <a:p>
            <a:pPr marL="742950" lvl="1" indent="-285750">
              <a:buFont typeface="Wingdings" panose="05000000000000000000" pitchFamily="2" charset="2"/>
              <a:buChar char="Ø"/>
            </a:pPr>
            <a:endParaRPr lang="en-GB" dirty="0"/>
          </a:p>
          <a:p>
            <a:pPr marL="285750" indent="-285750">
              <a:buFont typeface="Arial" panose="020B0604020202020204" pitchFamily="34" charset="0"/>
              <a:buChar char="•"/>
            </a:pPr>
            <a:endParaRPr lang="en-GB" dirty="0"/>
          </a:p>
        </p:txBody>
      </p:sp>
      <p:sp>
        <p:nvSpPr>
          <p:cNvPr id="21" name="TextBox 20">
            <a:extLst>
              <a:ext uri="{FF2B5EF4-FFF2-40B4-BE49-F238E27FC236}">
                <a16:creationId xmlns:a16="http://schemas.microsoft.com/office/drawing/2014/main" id="{05827F18-09F2-4256-933E-0E47B91EA0F2}"/>
              </a:ext>
            </a:extLst>
          </p:cNvPr>
          <p:cNvSpPr txBox="1"/>
          <p:nvPr/>
        </p:nvSpPr>
        <p:spPr>
          <a:xfrm>
            <a:off x="7002131" y="1525786"/>
            <a:ext cx="4230766" cy="1754326"/>
          </a:xfrm>
          <a:prstGeom prst="rect">
            <a:avLst/>
          </a:prstGeom>
          <a:noFill/>
        </p:spPr>
        <p:txBody>
          <a:bodyPr wrap="square" rtlCol="0">
            <a:spAutoFit/>
          </a:bodyPr>
          <a:lstStyle/>
          <a:p>
            <a:r>
              <a:rPr lang="en-GB" b="1" dirty="0"/>
              <a:t>Town Deal Implementation Group</a:t>
            </a:r>
          </a:p>
          <a:p>
            <a:pPr marL="285750" indent="-285750">
              <a:buFont typeface="Arial" panose="020B0604020202020204" pitchFamily="34" charset="0"/>
              <a:buChar char="•"/>
            </a:pPr>
            <a:r>
              <a:rPr lang="en-GB" dirty="0"/>
              <a:t>Coordination, management &amp; delivery of actions</a:t>
            </a:r>
          </a:p>
          <a:p>
            <a:pPr marL="285750" indent="-285750">
              <a:buFont typeface="Arial" panose="020B0604020202020204" pitchFamily="34" charset="0"/>
              <a:buChar char="•"/>
            </a:pPr>
            <a:r>
              <a:rPr lang="en-GB" dirty="0"/>
              <a:t>Implementation of the TIP</a:t>
            </a:r>
          </a:p>
          <a:p>
            <a:pPr marL="285750" indent="-285750">
              <a:buFont typeface="Arial" panose="020B0604020202020204" pitchFamily="34" charset="0"/>
              <a:buChar char="•"/>
            </a:pPr>
            <a:r>
              <a:rPr lang="en-GB" dirty="0"/>
              <a:t>Provides Board Secretariat</a:t>
            </a:r>
          </a:p>
          <a:p>
            <a:pPr marL="285750" indent="-285750">
              <a:buFont typeface="Arial" panose="020B0604020202020204" pitchFamily="34" charset="0"/>
              <a:buChar char="•"/>
            </a:pPr>
            <a:r>
              <a:rPr lang="en-GB" dirty="0"/>
              <a:t>Oversees consultation &amp; engagement</a:t>
            </a:r>
          </a:p>
        </p:txBody>
      </p:sp>
    </p:spTree>
    <p:extLst>
      <p:ext uri="{BB962C8B-B14F-4D97-AF65-F5344CB8AC3E}">
        <p14:creationId xmlns:p14="http://schemas.microsoft.com/office/powerpoint/2010/main" val="1472281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4900" b="1" dirty="0">
                <a:solidFill>
                  <a:schemeClr val="tx1">
                    <a:lumMod val="75000"/>
                    <a:lumOff val="25000"/>
                  </a:schemeClr>
                </a:solidFill>
                <a:latin typeface="+mn-lt"/>
              </a:rPr>
              <a:t>   Business Cases</a:t>
            </a:r>
            <a:endParaRPr lang="en-GB" sz="4900" b="1" dirty="0">
              <a:solidFill>
                <a:schemeClr val="tx1">
                  <a:lumMod val="75000"/>
                  <a:lumOff val="25000"/>
                </a:schemeClr>
              </a:solidFill>
              <a:latin typeface="+mn-lt"/>
              <a:cs typeface="Calibri"/>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sp>
        <p:nvSpPr>
          <p:cNvPr id="6" name="TextBox 5">
            <a:extLst>
              <a:ext uri="{FF2B5EF4-FFF2-40B4-BE49-F238E27FC236}">
                <a16:creationId xmlns:a16="http://schemas.microsoft.com/office/drawing/2014/main" id="{884E476A-2678-4E38-9089-18A5DB8AAD9A}"/>
              </a:ext>
            </a:extLst>
          </p:cNvPr>
          <p:cNvSpPr txBox="1"/>
          <p:nvPr/>
        </p:nvSpPr>
        <p:spPr>
          <a:xfrm>
            <a:off x="220981" y="1483742"/>
            <a:ext cx="10980929" cy="563231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200" dirty="0">
                <a:cs typeface="Calibri"/>
              </a:rPr>
              <a:t>A detailed and proportionate business case must be developed for each project to draw down government funding</a:t>
            </a:r>
          </a:p>
          <a:p>
            <a:pPr marL="342900" indent="-342900">
              <a:buFont typeface="Arial" panose="020B0604020202020204" pitchFamily="34" charset="0"/>
              <a:buChar char="•"/>
            </a:pPr>
            <a:endParaRPr lang="en-GB" sz="2200" dirty="0">
              <a:cs typeface="Calibri"/>
            </a:endParaRPr>
          </a:p>
          <a:p>
            <a:pPr marL="342900" indent="-342900">
              <a:buFont typeface="Arial" panose="020B0604020202020204" pitchFamily="34" charset="0"/>
              <a:buChar char="•"/>
            </a:pPr>
            <a:r>
              <a:rPr lang="en-GB" sz="2200" dirty="0">
                <a:cs typeface="Calibri"/>
              </a:rPr>
              <a:t>Consultants were procured to help write the business cases</a:t>
            </a:r>
          </a:p>
          <a:p>
            <a:endParaRPr lang="en-GB" sz="2200" dirty="0">
              <a:cs typeface="Calibri"/>
            </a:endParaRPr>
          </a:p>
          <a:p>
            <a:pPr marL="342900" indent="-342900">
              <a:buFont typeface="Arial" panose="020B0604020202020204" pitchFamily="34" charset="0"/>
              <a:buChar char="•"/>
            </a:pPr>
            <a:r>
              <a:rPr lang="en-GB" sz="2200" dirty="0">
                <a:cs typeface="Calibri"/>
              </a:rPr>
              <a:t>Business cases subject to internal assurance process and signed off by the Town Deal Board</a:t>
            </a:r>
          </a:p>
          <a:p>
            <a:endParaRPr lang="en-GB" sz="2200" dirty="0">
              <a:cs typeface="Calibri"/>
            </a:endParaRPr>
          </a:p>
          <a:p>
            <a:pPr marL="342900" indent="-342900">
              <a:buFont typeface="Arial" panose="020B0604020202020204" pitchFamily="34" charset="0"/>
              <a:buChar char="•"/>
            </a:pPr>
            <a:r>
              <a:rPr lang="en-GB" sz="2200" dirty="0">
                <a:cs typeface="Calibri"/>
              </a:rPr>
              <a:t>Summary business cases for </a:t>
            </a:r>
            <a:r>
              <a:rPr lang="en-GB" sz="2200" i="1" dirty="0">
                <a:cs typeface="Calibri"/>
              </a:rPr>
              <a:t>all </a:t>
            </a:r>
            <a:r>
              <a:rPr lang="en-GB" sz="2200" dirty="0">
                <a:cs typeface="Calibri"/>
              </a:rPr>
              <a:t>projects need to be submitted to government</a:t>
            </a:r>
          </a:p>
          <a:p>
            <a:pPr marL="342900" indent="-342900">
              <a:buFont typeface="Arial" panose="020B0604020202020204" pitchFamily="34" charset="0"/>
              <a:buChar char="•"/>
            </a:pPr>
            <a:endParaRPr lang="en-GB" sz="2200" dirty="0">
              <a:cs typeface="Calibri"/>
            </a:endParaRPr>
          </a:p>
          <a:p>
            <a:pPr marL="342900" indent="-342900">
              <a:buFont typeface="Arial" panose="020B0604020202020204" pitchFamily="34" charset="0"/>
              <a:buChar char="•"/>
            </a:pPr>
            <a:r>
              <a:rPr lang="en-GB" sz="2200" dirty="0">
                <a:cs typeface="Calibri"/>
              </a:rPr>
              <a:t>7# Summary business cases submitted to date</a:t>
            </a:r>
          </a:p>
          <a:p>
            <a:endParaRPr lang="en-GB" sz="2200" dirty="0">
              <a:cs typeface="Calibri"/>
            </a:endParaRPr>
          </a:p>
          <a:p>
            <a:pPr marL="342900" indent="-342900">
              <a:buFont typeface="Arial" panose="020B0604020202020204" pitchFamily="34" charset="0"/>
              <a:buChar char="•"/>
            </a:pPr>
            <a:r>
              <a:rPr lang="en-GB" sz="2200" dirty="0">
                <a:cs typeface="Calibri"/>
              </a:rPr>
              <a:t>2# Summary business cases to be submitted by summer 2022, notably:</a:t>
            </a:r>
          </a:p>
          <a:p>
            <a:pPr marL="800100" lvl="1" indent="-342900">
              <a:buFont typeface="Wingdings" panose="020B0604020202020204" pitchFamily="34" charset="0"/>
              <a:buChar char="Ø"/>
            </a:pPr>
            <a:r>
              <a:rPr lang="en-GB" sz="2200" dirty="0">
                <a:cs typeface="Calibri"/>
              </a:rPr>
              <a:t>Innovation Hub</a:t>
            </a:r>
          </a:p>
          <a:p>
            <a:pPr marL="800100" lvl="1" indent="-342900">
              <a:buFont typeface="Wingdings" panose="020B0604020202020204" pitchFamily="34" charset="0"/>
              <a:buChar char="Ø"/>
            </a:pPr>
            <a:r>
              <a:rPr lang="en-GB" sz="2200" dirty="0">
                <a:cs typeface="Calibri"/>
              </a:rPr>
              <a:t>Transport Hub</a:t>
            </a:r>
          </a:p>
          <a:p>
            <a:endParaRPr lang="en-GB" sz="2800" dirty="0">
              <a:cs typeface="Calibri"/>
            </a:endParaRPr>
          </a:p>
          <a:p>
            <a:pPr marL="342900" indent="-342900">
              <a:buFont typeface="Arial" panose="020B0604020202020204" pitchFamily="34" charset="0"/>
              <a:buChar char="•"/>
            </a:pPr>
            <a:endParaRPr lang="en-GB" sz="2400" dirty="0">
              <a:cs typeface="Calibri"/>
            </a:endParaRPr>
          </a:p>
        </p:txBody>
      </p:sp>
    </p:spTree>
    <p:extLst>
      <p:ext uri="{BB962C8B-B14F-4D97-AF65-F5344CB8AC3E}">
        <p14:creationId xmlns:p14="http://schemas.microsoft.com/office/powerpoint/2010/main" val="298786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eaLnBrk="1" fontAlgn="auto" hangingPunct="1">
              <a:spcAft>
                <a:spcPts val="0"/>
              </a:spcAft>
              <a:defRPr/>
            </a:pPr>
            <a:r>
              <a:rPr lang="en-GB" sz="4900" b="1" dirty="0">
                <a:solidFill>
                  <a:schemeClr val="tx1">
                    <a:lumMod val="75000"/>
                    <a:lumOff val="25000"/>
                  </a:schemeClr>
                </a:solidFill>
                <a:latin typeface="+mn-lt"/>
              </a:rPr>
              <a:t>	</a:t>
            </a:r>
            <a:r>
              <a:rPr lang="en-GB" sz="3600" b="1" dirty="0">
                <a:solidFill>
                  <a:schemeClr val="tx1">
                    <a:lumMod val="75000"/>
                    <a:lumOff val="25000"/>
                  </a:schemeClr>
                </a:solidFill>
                <a:latin typeface="+mn-lt"/>
              </a:rPr>
              <a:t>Next steps …….</a:t>
            </a:r>
            <a:endParaRPr lang="en-US" sz="4133"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Diagram 6">
            <a:extLst>
              <a:ext uri="{FF2B5EF4-FFF2-40B4-BE49-F238E27FC236}">
                <a16:creationId xmlns:a16="http://schemas.microsoft.com/office/drawing/2014/main" id="{90CB6CC4-3373-5B46-934D-18A9933BA5AC}"/>
              </a:ext>
            </a:extLst>
          </p:cNvPr>
          <p:cNvGraphicFramePr/>
          <p:nvPr>
            <p:extLst>
              <p:ext uri="{D42A27DB-BD31-4B8C-83A1-F6EECF244321}">
                <p14:modId xmlns:p14="http://schemas.microsoft.com/office/powerpoint/2010/main" val="1427758176"/>
              </p:ext>
            </p:extLst>
          </p:nvPr>
        </p:nvGraphicFramePr>
        <p:xfrm>
          <a:off x="449943" y="1554258"/>
          <a:ext cx="8394109" cy="4890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Down Arrow 10">
            <a:extLst>
              <a:ext uri="{FF2B5EF4-FFF2-40B4-BE49-F238E27FC236}">
                <a16:creationId xmlns:a16="http://schemas.microsoft.com/office/drawing/2014/main" id="{F6D546D3-9E18-E741-8C1D-825524392E6E}"/>
              </a:ext>
            </a:extLst>
          </p:cNvPr>
          <p:cNvSpPr/>
          <p:nvPr/>
        </p:nvSpPr>
        <p:spPr>
          <a:xfrm>
            <a:off x="8129525" y="1469294"/>
            <a:ext cx="3701142" cy="3329468"/>
          </a:xfrm>
          <a:prstGeom prst="downArrow">
            <a:avLst>
              <a:gd name="adj1" fmla="val 50000"/>
              <a:gd name="adj2" fmla="val 4732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endParaRPr>
          </a:p>
          <a:p>
            <a:pPr algn="ctr"/>
            <a:endParaRPr lang="en-US" sz="2000" b="1" dirty="0">
              <a:solidFill>
                <a:schemeClr val="bg1"/>
              </a:solidFill>
            </a:endParaRPr>
          </a:p>
          <a:p>
            <a:pPr algn="ctr"/>
            <a:endParaRPr lang="en-US" sz="2000" b="1" dirty="0">
              <a:solidFill>
                <a:schemeClr val="bg1"/>
              </a:solidFill>
            </a:endParaRPr>
          </a:p>
          <a:p>
            <a:pPr algn="ctr"/>
            <a:r>
              <a:rPr lang="en-US" sz="2400" b="1" dirty="0">
                <a:solidFill>
                  <a:schemeClr val="bg1"/>
                </a:solidFill>
              </a:rPr>
              <a:t>Accelerated Projects</a:t>
            </a:r>
          </a:p>
          <a:p>
            <a:pPr algn="ctr"/>
            <a:r>
              <a:rPr lang="en-US" b="1" dirty="0">
                <a:solidFill>
                  <a:schemeClr val="bg1"/>
                </a:solidFill>
              </a:rPr>
              <a:t>Oct ’20 +: </a:t>
            </a:r>
          </a:p>
          <a:p>
            <a:pPr algn="ctr"/>
            <a:r>
              <a:rPr lang="en-US" sz="2000" b="1" dirty="0">
                <a:solidFill>
                  <a:schemeClr val="bg1"/>
                </a:solidFill>
              </a:rPr>
              <a:t> </a:t>
            </a:r>
          </a:p>
          <a:p>
            <a:pPr marL="342900" indent="-342900">
              <a:buFont typeface="Arial" panose="020B0604020202020204" pitchFamily="34" charset="0"/>
              <a:buChar char="•"/>
            </a:pPr>
            <a:r>
              <a:rPr lang="en-US" sz="2000" dirty="0">
                <a:solidFill>
                  <a:schemeClr val="bg1"/>
                </a:solidFill>
              </a:rPr>
              <a:t>Former fire station </a:t>
            </a:r>
          </a:p>
          <a:p>
            <a:pPr marL="342900" indent="-342900">
              <a:buFont typeface="Arial" panose="020B0604020202020204" pitchFamily="34" charset="0"/>
              <a:buChar char="•"/>
            </a:pPr>
            <a:r>
              <a:rPr lang="en-US" sz="2000" dirty="0" err="1">
                <a:solidFill>
                  <a:schemeClr val="bg1"/>
                </a:solidFill>
              </a:rPr>
              <a:t>Redway</a:t>
            </a:r>
            <a:r>
              <a:rPr lang="en-US" sz="2000" dirty="0">
                <a:solidFill>
                  <a:schemeClr val="bg1"/>
                </a:solidFill>
              </a:rPr>
              <a:t> links</a:t>
            </a:r>
            <a:endParaRPr lang="en-US" dirty="0">
              <a:solidFill>
                <a:schemeClr val="bg1"/>
              </a:solidFill>
            </a:endParaRPr>
          </a:p>
          <a:p>
            <a:pPr algn="ctr"/>
            <a:endParaRPr lang="en-US" dirty="0">
              <a:solidFill>
                <a:schemeClr val="bg1"/>
              </a:solidFill>
            </a:endParaRPr>
          </a:p>
        </p:txBody>
      </p:sp>
    </p:spTree>
    <p:extLst>
      <p:ext uri="{BB962C8B-B14F-4D97-AF65-F5344CB8AC3E}">
        <p14:creationId xmlns:p14="http://schemas.microsoft.com/office/powerpoint/2010/main" val="3230591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0" y="0"/>
            <a:ext cx="8621713" cy="1400175"/>
          </a:xfrm>
          <a:solidFill>
            <a:schemeClr val="accent4"/>
          </a:solidFill>
        </p:spPr>
        <p:txBody>
          <a:bodyPr rtlCol="0" anchor="ctr">
            <a:normAutofit/>
          </a:bodyPr>
          <a:lstStyle/>
          <a:p>
            <a:pPr algn="l">
              <a:defRPr/>
            </a:pPr>
            <a:r>
              <a:rPr lang="en-GB" sz="4900" b="1" dirty="0">
                <a:latin typeface="Calibri"/>
              </a:rPr>
              <a:t>	Thank you for listening …….</a:t>
            </a:r>
            <a:endParaRPr lang="en-US" sz="4133"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7904A1B1-F157-8A49-9398-007C623DDA1B}"/>
              </a:ext>
            </a:extLst>
          </p:cNvPr>
          <p:cNvSpPr txBox="1"/>
          <p:nvPr/>
        </p:nvSpPr>
        <p:spPr>
          <a:xfrm>
            <a:off x="3022818" y="2733720"/>
            <a:ext cx="5321906" cy="830997"/>
          </a:xfrm>
          <a:prstGeom prst="rect">
            <a:avLst/>
          </a:prstGeom>
          <a:noFill/>
        </p:spPr>
        <p:txBody>
          <a:bodyPr wrap="none" rtlCol="0">
            <a:spAutoFit/>
          </a:bodyPr>
          <a:lstStyle/>
          <a:p>
            <a:r>
              <a:rPr lang="en-US" sz="4800" b="1" dirty="0"/>
              <a:t>……. any questions? </a:t>
            </a:r>
          </a:p>
        </p:txBody>
      </p:sp>
    </p:spTree>
    <p:extLst>
      <p:ext uri="{BB962C8B-B14F-4D97-AF65-F5344CB8AC3E}">
        <p14:creationId xmlns:p14="http://schemas.microsoft.com/office/powerpoint/2010/main" val="82419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4900" b="1" dirty="0">
                <a:latin typeface="Calibri"/>
              </a:rPr>
              <a:t>	</a:t>
            </a:r>
            <a:r>
              <a:rPr lang="en-GB" sz="3600" b="1" dirty="0">
                <a:solidFill>
                  <a:schemeClr val="tx1">
                    <a:lumMod val="75000"/>
                    <a:lumOff val="25000"/>
                  </a:schemeClr>
                </a:solidFill>
                <a:latin typeface="Calibri"/>
              </a:rPr>
              <a:t>Towns Fund – background to the bid </a:t>
            </a:r>
            <a:endParaRPr lang="en-US" sz="4133"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06557"/>
            <a:ext cx="10403075" cy="2677656"/>
          </a:xfrm>
          <a:prstGeom prst="rect">
            <a:avLst/>
          </a:prstGeom>
        </p:spPr>
        <p:txBody>
          <a:bodyPr wrap="square" lIns="91440" tIns="45720" rIns="91440" bIns="45720" anchor="t">
            <a:spAutoFit/>
          </a:bodyPr>
          <a:lstStyle/>
          <a:p>
            <a:endParaRPr lang="en-GB" sz="1400" dirty="0"/>
          </a:p>
          <a:p>
            <a:endParaRPr lang="en-GB" sz="1400" dirty="0"/>
          </a:p>
          <a:p>
            <a:endParaRPr lang="en-GB" sz="1400" dirty="0"/>
          </a:p>
          <a:p>
            <a:endParaRPr lang="en-GB" sz="1400" dirty="0"/>
          </a:p>
          <a:p>
            <a:pPr algn="ctr"/>
            <a:endParaRPr lang="en-GB" sz="4000" b="1" dirty="0"/>
          </a:p>
          <a:p>
            <a:pPr algn="ctr"/>
            <a:r>
              <a:rPr lang="en-GB" sz="3600" b="1" dirty="0"/>
              <a:t> </a:t>
            </a:r>
          </a:p>
          <a:p>
            <a:pPr algn="ctr"/>
            <a:endParaRPr lang="en-GB" sz="3600" b="1" dirty="0"/>
          </a:p>
        </p:txBody>
      </p:sp>
      <p:sp>
        <p:nvSpPr>
          <p:cNvPr id="7" name="TextBox 6">
            <a:extLst>
              <a:ext uri="{FF2B5EF4-FFF2-40B4-BE49-F238E27FC236}">
                <a16:creationId xmlns:a16="http://schemas.microsoft.com/office/drawing/2014/main" id="{BFB2AF7A-4838-46D5-986C-BDE4EB8A56EB}"/>
              </a:ext>
            </a:extLst>
          </p:cNvPr>
          <p:cNvSpPr txBox="1"/>
          <p:nvPr/>
        </p:nvSpPr>
        <p:spPr>
          <a:xfrm>
            <a:off x="289004" y="1706557"/>
            <a:ext cx="4536504" cy="470898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b="1" dirty="0"/>
              <a:t>£3.6bn fund to support towns to build prosperous futures - up to £25m per town</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101 places identified, including MK, to work with government to develop “innovative regeneration plans”</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Town Deals are part of the  commitment to “levelling up” regions</a:t>
            </a:r>
          </a:p>
          <a:p>
            <a:endParaRPr lang="en-GB" sz="2000" b="1" dirty="0"/>
          </a:p>
          <a:p>
            <a:pPr marL="285750" indent="-285750">
              <a:buFont typeface="Arial" panose="020B0604020202020204" pitchFamily="34" charset="0"/>
              <a:buChar char="•"/>
            </a:pPr>
            <a:r>
              <a:rPr lang="en-GB" sz="2000" b="1" dirty="0"/>
              <a:t>Bletchley &amp; Fenny Stratford Town Deal - building on renewal opportunities flowing from East-West Rail</a:t>
            </a:r>
            <a:endParaRPr lang="en-GB" sz="2000" b="1" dirty="0">
              <a:cs typeface="Calibri"/>
            </a:endParaRPr>
          </a:p>
          <a:p>
            <a:pPr marL="285750" indent="-285750">
              <a:buFont typeface="Arial" panose="020B0604020202020204" pitchFamily="34" charset="0"/>
              <a:buChar char="•"/>
            </a:pPr>
            <a:endParaRPr lang="en-GB" sz="2000" b="1" dirty="0">
              <a:solidFill>
                <a:schemeClr val="bg1"/>
              </a:solidFill>
            </a:endParaRPr>
          </a:p>
        </p:txBody>
      </p:sp>
      <p:pic>
        <p:nvPicPr>
          <p:cNvPr id="8" name="Picture 2">
            <a:extLst>
              <a:ext uri="{FF2B5EF4-FFF2-40B4-BE49-F238E27FC236}">
                <a16:creationId xmlns:a16="http://schemas.microsoft.com/office/drawing/2014/main" id="{27048D56-387C-400D-97BB-74F8BF3F1C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53717" y="1706557"/>
            <a:ext cx="4536505" cy="4606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1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3200" b="1" dirty="0">
                <a:solidFill>
                  <a:schemeClr val="tx1">
                    <a:lumMod val="75000"/>
                    <a:lumOff val="25000"/>
                  </a:schemeClr>
                </a:solidFill>
                <a:latin typeface="Calibri"/>
              </a:rPr>
              <a:t>	Town Deal ‘</a:t>
            </a:r>
            <a:r>
              <a:rPr lang="en-GB" sz="3600" b="1" dirty="0">
                <a:solidFill>
                  <a:schemeClr val="tx1">
                    <a:lumMod val="75000"/>
                    <a:lumOff val="25000"/>
                  </a:schemeClr>
                </a:solidFill>
                <a:latin typeface="Calibri"/>
              </a:rPr>
              <a:t>Intervention</a:t>
            </a:r>
            <a:r>
              <a:rPr lang="en-GB" sz="3200" b="1" dirty="0">
                <a:solidFill>
                  <a:schemeClr val="tx1">
                    <a:lumMod val="75000"/>
                    <a:lumOff val="25000"/>
                  </a:schemeClr>
                </a:solidFill>
                <a:latin typeface="Calibri"/>
              </a:rPr>
              <a:t> Area’</a:t>
            </a:r>
            <a:endParaRPr lang="en-US" sz="2400"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27286"/>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E3EF4B6F-BB04-4741-8715-21B2D14A1C08}"/>
              </a:ext>
            </a:extLst>
          </p:cNvPr>
          <p:cNvGraphicFramePr>
            <a:graphicFrameLocks noChangeAspect="1"/>
          </p:cNvGraphicFramePr>
          <p:nvPr>
            <p:extLst>
              <p:ext uri="{D42A27DB-BD31-4B8C-83A1-F6EECF244321}">
                <p14:modId xmlns:p14="http://schemas.microsoft.com/office/powerpoint/2010/main" val="2398219947"/>
              </p:ext>
            </p:extLst>
          </p:nvPr>
        </p:nvGraphicFramePr>
        <p:xfrm>
          <a:off x="2385134" y="1418343"/>
          <a:ext cx="7421732" cy="5053657"/>
        </p:xfrm>
        <a:graphic>
          <a:graphicData uri="http://schemas.openxmlformats.org/presentationml/2006/ole">
            <mc:AlternateContent xmlns:mc="http://schemas.openxmlformats.org/markup-compatibility/2006">
              <mc:Choice xmlns:v="urn:schemas-microsoft-com:vml" Requires="v">
                <p:oleObj spid="_x0000_s9710" name="Acrobat Document" r:id="rId4" imgW="5343590" imgH="3638577" progId="AcroExch.Document.DC">
                  <p:embed/>
                </p:oleObj>
              </mc:Choice>
              <mc:Fallback>
                <p:oleObj name="Acrobat Document" r:id="rId4" imgW="5343590" imgH="3638577" progId="AcroExch.Document.DC">
                  <p:embed/>
                  <p:pic>
                    <p:nvPicPr>
                      <p:cNvPr id="0" name=""/>
                      <p:cNvPicPr/>
                      <p:nvPr/>
                    </p:nvPicPr>
                    <p:blipFill>
                      <a:blip r:embed="rId5"/>
                      <a:stretch>
                        <a:fillRect/>
                      </a:stretch>
                    </p:blipFill>
                    <p:spPr>
                      <a:xfrm>
                        <a:off x="2385134" y="1418343"/>
                        <a:ext cx="7421732" cy="5053657"/>
                      </a:xfrm>
                      <a:prstGeom prst="rect">
                        <a:avLst/>
                      </a:prstGeom>
                    </p:spPr>
                  </p:pic>
                </p:oleObj>
              </mc:Fallback>
            </mc:AlternateContent>
          </a:graphicData>
        </a:graphic>
      </p:graphicFrame>
    </p:spTree>
    <p:extLst>
      <p:ext uri="{BB962C8B-B14F-4D97-AF65-F5344CB8AC3E}">
        <p14:creationId xmlns:p14="http://schemas.microsoft.com/office/powerpoint/2010/main" val="2324396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just">
              <a:defRPr/>
            </a:pPr>
            <a:r>
              <a:rPr lang="en-GB" sz="3600" b="1" dirty="0">
                <a:latin typeface="Calibri"/>
              </a:rPr>
              <a:t>          MK: B&amp;FS Town</a:t>
            </a:r>
            <a:r>
              <a:rPr lang="en-GB" sz="3600" b="1" dirty="0">
                <a:solidFill>
                  <a:srgbClr val="000000"/>
                </a:solidFill>
                <a:latin typeface="Calibri"/>
              </a:rPr>
              <a:t> Deal Board</a:t>
            </a:r>
            <a:endParaRPr lang="en-GB" sz="3600" b="1" dirty="0">
              <a:solidFill>
                <a:srgbClr val="000000"/>
              </a:solidFill>
              <a:latin typeface="+mn-lt"/>
              <a:ea typeface="Calibri"/>
              <a:cs typeface="Calibri"/>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AFA9075-6CAD-4A7D-B3C3-DB4C123A6AB7}"/>
              </a:ext>
            </a:extLst>
          </p:cNvPr>
          <p:cNvSpPr/>
          <p:nvPr/>
        </p:nvSpPr>
        <p:spPr>
          <a:xfrm>
            <a:off x="730814" y="1652548"/>
            <a:ext cx="10403075" cy="4811574"/>
          </a:xfrm>
          <a:prstGeom prst="rect">
            <a:avLst/>
          </a:prstGeom>
          <a:noFill/>
          <a:ln>
            <a:noFill/>
          </a:ln>
        </p:spPr>
        <p:txBody>
          <a:bodyPr wrap="square" lIns="91440" tIns="45720" rIns="91440" bIns="45720" anchor="t">
            <a:spAutoFit/>
          </a:bodyPr>
          <a:lstStyle/>
          <a:p>
            <a:pPr marL="342900" indent="-342900">
              <a:spcBef>
                <a:spcPts val="200"/>
              </a:spcBef>
              <a:spcAft>
                <a:spcPts val="200"/>
              </a:spcAft>
              <a:buFont typeface="Arial"/>
              <a:buChar char="•"/>
            </a:pPr>
            <a:r>
              <a:rPr lang="en-GB" sz="2800" dirty="0">
                <a:cs typeface="Calibri"/>
              </a:rPr>
              <a:t>Formed July, 2020 with private sector 'chair'.</a:t>
            </a:r>
          </a:p>
          <a:p>
            <a:pPr marL="342900" indent="-342900">
              <a:spcBef>
                <a:spcPts val="200"/>
              </a:spcBef>
              <a:spcAft>
                <a:spcPts val="200"/>
              </a:spcAft>
              <a:buFont typeface="Arial,Sans-Serif"/>
              <a:buChar char="•"/>
            </a:pPr>
            <a:r>
              <a:rPr lang="en-GB" sz="2800" dirty="0">
                <a:ea typeface="+mn-lt"/>
                <a:cs typeface="+mn-lt"/>
              </a:rPr>
              <a:t>Milton Keynes Council is the 'Accountable Body'</a:t>
            </a:r>
            <a:endParaRPr lang="en-GB" sz="2800">
              <a:ea typeface="+mn-lt"/>
              <a:cs typeface="+mn-lt"/>
            </a:endParaRPr>
          </a:p>
          <a:p>
            <a:pPr marL="342900" indent="-342900">
              <a:spcBef>
                <a:spcPts val="200"/>
              </a:spcBef>
              <a:spcAft>
                <a:spcPts val="200"/>
              </a:spcAft>
              <a:buFont typeface="Arial"/>
              <a:buChar char="•"/>
            </a:pPr>
            <a:r>
              <a:rPr lang="en-GB" sz="2800" dirty="0">
                <a:cs typeface="Calibri"/>
              </a:rPr>
              <a:t>Set out the Town Deal Vision</a:t>
            </a:r>
          </a:p>
          <a:p>
            <a:pPr marL="342900" indent="-342900">
              <a:spcBef>
                <a:spcPts val="200"/>
              </a:spcBef>
              <a:spcAft>
                <a:spcPts val="200"/>
              </a:spcAft>
              <a:buFont typeface="Arial"/>
              <a:buChar char="•"/>
            </a:pPr>
            <a:r>
              <a:rPr lang="en-GB" sz="2800" dirty="0">
                <a:cs typeface="Calibri"/>
              </a:rPr>
              <a:t>Stakeholder Engagement Lead</a:t>
            </a:r>
          </a:p>
          <a:p>
            <a:pPr marL="342900" indent="-342900">
              <a:spcBef>
                <a:spcPts val="200"/>
              </a:spcBef>
              <a:spcAft>
                <a:spcPts val="200"/>
              </a:spcAft>
              <a:buFont typeface="Arial"/>
              <a:buChar char="•"/>
            </a:pPr>
            <a:r>
              <a:rPr lang="en-GB" sz="2800" dirty="0">
                <a:cs typeface="Calibri"/>
              </a:rPr>
              <a:t>Developed</a:t>
            </a:r>
            <a:r>
              <a:rPr lang="en-GB" sz="2800" dirty="0"/>
              <a:t> the Town Investment Plan [TIP]</a:t>
            </a:r>
            <a:endParaRPr lang="en-GB" sz="2800">
              <a:ea typeface="Calibri" panose="020F0502020204030204"/>
              <a:cs typeface="Calibri" panose="020F0502020204030204"/>
            </a:endParaRPr>
          </a:p>
          <a:p>
            <a:pPr marL="342900" indent="-342900">
              <a:spcBef>
                <a:spcPts val="200"/>
              </a:spcBef>
              <a:spcAft>
                <a:spcPts val="200"/>
              </a:spcAft>
              <a:buFont typeface="Arial"/>
              <a:buChar char="•"/>
            </a:pPr>
            <a:r>
              <a:rPr lang="en-GB" sz="2800" dirty="0"/>
              <a:t>Submitted the B&amp;FS Town Deal funding bid &amp; secured investment [£22.7 million]</a:t>
            </a:r>
            <a:endParaRPr lang="en-GB" sz="2800" dirty="0">
              <a:cs typeface="Calibri"/>
            </a:endParaRPr>
          </a:p>
          <a:p>
            <a:pPr marL="342900" indent="-342900">
              <a:spcBef>
                <a:spcPts val="200"/>
              </a:spcBef>
              <a:spcAft>
                <a:spcPts val="200"/>
              </a:spcAft>
              <a:buFont typeface="Arial"/>
              <a:buChar char="•"/>
            </a:pPr>
            <a:r>
              <a:rPr lang="en-GB" sz="2800" dirty="0"/>
              <a:t>Developing 9# Business Cases</a:t>
            </a:r>
            <a:endParaRPr lang="en-GB" sz="2800" dirty="0">
              <a:cs typeface="Calibri"/>
            </a:endParaRPr>
          </a:p>
          <a:p>
            <a:pPr marL="342900" indent="-342900">
              <a:spcBef>
                <a:spcPts val="200"/>
              </a:spcBef>
              <a:spcAft>
                <a:spcPts val="200"/>
              </a:spcAft>
              <a:buFont typeface="Arial"/>
              <a:buChar char="•"/>
            </a:pPr>
            <a:r>
              <a:rPr lang="en-GB" sz="2800" dirty="0"/>
              <a:t>Monitoring &amp; Evaluation </a:t>
            </a:r>
            <a:endParaRPr lang="en-GB" sz="2800" dirty="0">
              <a:cs typeface="Calibri"/>
            </a:endParaRPr>
          </a:p>
          <a:p>
            <a:pPr marL="342900" indent="-342900">
              <a:spcBef>
                <a:spcPts val="200"/>
              </a:spcBef>
              <a:spcAft>
                <a:spcPts val="200"/>
              </a:spcAft>
              <a:buFont typeface="Arial"/>
              <a:buChar char="•"/>
            </a:pPr>
            <a:r>
              <a:rPr lang="en-GB" sz="2800" dirty="0"/>
              <a:t>Board Review &amp; Skills Audit</a:t>
            </a:r>
            <a:r>
              <a:rPr lang="en-GB" sz="2400" dirty="0"/>
              <a:t> </a:t>
            </a:r>
            <a:endParaRPr lang="en-GB" sz="2400" i="0" u="none" strike="noStrike" kern="1200" cap="none" spc="0" normalizeH="0" baseline="0" noProof="0">
              <a:ln>
                <a:noFill/>
              </a:ln>
              <a:effectLst/>
              <a:uLnTx/>
              <a:uFillTx/>
              <a:latin typeface="Calibri" panose="020F0502020204030204"/>
              <a:ea typeface="Calibri"/>
              <a:cs typeface="Calibri"/>
            </a:endParaRPr>
          </a:p>
        </p:txBody>
      </p:sp>
    </p:spTree>
    <p:extLst>
      <p:ext uri="{BB962C8B-B14F-4D97-AF65-F5344CB8AC3E}">
        <p14:creationId xmlns:p14="http://schemas.microsoft.com/office/powerpoint/2010/main" val="3828329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3600" b="1" dirty="0">
                <a:latin typeface="Calibri"/>
              </a:rPr>
              <a:t>	</a:t>
            </a:r>
            <a:r>
              <a:rPr lang="en-GB" sz="3200" b="1" dirty="0">
                <a:solidFill>
                  <a:schemeClr val="tx1">
                    <a:lumMod val="75000"/>
                    <a:lumOff val="25000"/>
                  </a:schemeClr>
                </a:solidFill>
                <a:latin typeface="Calibri"/>
              </a:rPr>
              <a:t>Town Deal Board - Current Members</a:t>
            </a:r>
            <a:endParaRPr lang="en-US" sz="3200" b="1" dirty="0">
              <a:solidFill>
                <a:schemeClr val="tx1">
                  <a:lumMod val="75000"/>
                  <a:lumOff val="25000"/>
                </a:schemeClr>
              </a:solidFill>
              <a:latin typeface="+mn-lt"/>
              <a:cs typeface="Calibri"/>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AFA9075-6CAD-4A7D-B3C3-DB4C123A6AB7}"/>
              </a:ext>
            </a:extLst>
          </p:cNvPr>
          <p:cNvSpPr/>
          <p:nvPr/>
        </p:nvSpPr>
        <p:spPr>
          <a:xfrm>
            <a:off x="730814" y="1652548"/>
            <a:ext cx="10403075" cy="4308872"/>
          </a:xfrm>
          <a:prstGeom prst="rect">
            <a:avLst/>
          </a:prstGeom>
          <a:noFill/>
          <a:ln>
            <a:noFill/>
          </a:ln>
        </p:spPr>
        <p:txBody>
          <a:bodyPr wrap="square" lIns="91440" tIns="45720" rIns="91440" bIns="45720" anchor="t">
            <a:spAutoFit/>
          </a:bodyPr>
          <a:lstStyle/>
          <a:p>
            <a:pPr>
              <a:spcBef>
                <a:spcPts val="200"/>
              </a:spcBef>
              <a:spcAft>
                <a:spcPts val="200"/>
              </a:spcAft>
            </a:pPr>
            <a:r>
              <a:rPr lang="en-GB" dirty="0"/>
              <a:t>• John Cove, Chair of the Board and Chairman of Milton Keynes Dons FC Sport &amp; Education Trust </a:t>
            </a:r>
          </a:p>
          <a:p>
            <a:pPr>
              <a:spcBef>
                <a:spcPts val="200"/>
              </a:spcBef>
              <a:spcAft>
                <a:spcPts val="200"/>
              </a:spcAft>
            </a:pPr>
            <a:r>
              <a:rPr lang="en-GB" dirty="0"/>
              <a:t>• Councillor Pete Marland, Leader of Milton Keynes Council</a:t>
            </a:r>
          </a:p>
          <a:p>
            <a:pPr>
              <a:spcBef>
                <a:spcPts val="200"/>
              </a:spcBef>
              <a:spcAft>
                <a:spcPts val="200"/>
              </a:spcAft>
            </a:pPr>
            <a:r>
              <a:rPr lang="en-GB" dirty="0"/>
              <a:t>• Delia Shephard, Bletchley &amp; Fenny Stratford Town Council </a:t>
            </a:r>
          </a:p>
          <a:p>
            <a:pPr>
              <a:spcBef>
                <a:spcPts val="200"/>
              </a:spcBef>
              <a:spcAft>
                <a:spcPts val="200"/>
              </a:spcAft>
            </a:pPr>
            <a:r>
              <a:rPr lang="en-GB" dirty="0"/>
              <a:t>• Helen Hupton, West Bletchley Council </a:t>
            </a:r>
          </a:p>
          <a:p>
            <a:pPr>
              <a:spcBef>
                <a:spcPts val="200"/>
              </a:spcBef>
              <a:spcAft>
                <a:spcPts val="200"/>
              </a:spcAft>
            </a:pPr>
            <a:r>
              <a:rPr lang="en-GB" dirty="0"/>
              <a:t>• Angie Ravn-Aagaard, Treasurer of the Consortium of Bletchley Residents Associations [COBRA] </a:t>
            </a:r>
          </a:p>
          <a:p>
            <a:pPr>
              <a:spcBef>
                <a:spcPts val="200"/>
              </a:spcBef>
              <a:spcAft>
                <a:spcPts val="200"/>
              </a:spcAft>
            </a:pPr>
            <a:r>
              <a:rPr lang="en-GB" dirty="0"/>
              <a:t>• Ian Revell, CEO of MK Community Foundation </a:t>
            </a:r>
          </a:p>
          <a:p>
            <a:pPr>
              <a:spcBef>
                <a:spcPts val="200"/>
              </a:spcBef>
              <a:spcAft>
                <a:spcPts val="200"/>
              </a:spcAft>
            </a:pPr>
            <a:r>
              <a:rPr lang="en-GB" dirty="0"/>
              <a:t>• Dr Julie Mills OBE, CEO and Group Principal of MK College </a:t>
            </a:r>
          </a:p>
          <a:p>
            <a:pPr>
              <a:spcBef>
                <a:spcPts val="200"/>
              </a:spcBef>
              <a:spcAft>
                <a:spcPts val="200"/>
              </a:spcAft>
            </a:pPr>
            <a:r>
              <a:rPr lang="en-GB" dirty="0"/>
              <a:t>• Oliver Mytton, Deputy Director of Public Health at Milton Keynes Council </a:t>
            </a:r>
          </a:p>
          <a:p>
            <a:pPr>
              <a:spcBef>
                <a:spcPts val="200"/>
              </a:spcBef>
              <a:spcAft>
                <a:spcPts val="200"/>
              </a:spcAft>
            </a:pPr>
            <a:r>
              <a:rPr lang="en-GB" dirty="0"/>
              <a:t>• Matthew Green, Property Development Director, Milton Keynes Development Partnership</a:t>
            </a:r>
          </a:p>
          <a:p>
            <a:pPr>
              <a:spcBef>
                <a:spcPts val="200"/>
              </a:spcBef>
              <a:spcAft>
                <a:spcPts val="200"/>
              </a:spcAft>
            </a:pPr>
            <a:r>
              <a:rPr lang="en-GB" dirty="0"/>
              <a:t>• Hilary Chipping, CEO at the South East Midlands Local Enterprise Partnership [SEMLEP] </a:t>
            </a:r>
            <a:endParaRPr lang="en-GB" dirty="0">
              <a:cs typeface="Calibri"/>
            </a:endParaRPr>
          </a:p>
          <a:p>
            <a:pPr>
              <a:spcBef>
                <a:spcPts val="200"/>
              </a:spcBef>
              <a:spcAft>
                <a:spcPts val="200"/>
              </a:spcAft>
            </a:pPr>
            <a:r>
              <a:rPr lang="en-GB" dirty="0"/>
              <a:t>• Peter Hume, Senior Programme Manager at Network Rail/EWR</a:t>
            </a:r>
            <a:endParaRPr lang="en-GB" dirty="0">
              <a:cs typeface="Calibri"/>
            </a:endParaRPr>
          </a:p>
          <a:p>
            <a:pPr>
              <a:spcBef>
                <a:spcPts val="200"/>
              </a:spcBef>
              <a:spcAft>
                <a:spcPts val="200"/>
              </a:spcAft>
            </a:pPr>
            <a:r>
              <a:rPr lang="en-GB" dirty="0"/>
              <a:t>• Iain Stewart MP, Member of Parliament for Milton Keynes South </a:t>
            </a:r>
          </a:p>
          <a:p>
            <a:pPr>
              <a:spcBef>
                <a:spcPts val="200"/>
              </a:spcBef>
              <a:spcAft>
                <a:spcPts val="200"/>
              </a:spcAft>
            </a:pPr>
            <a:r>
              <a:rPr lang="en-GB" dirty="0"/>
              <a:t>• Dr Vann </a:t>
            </a:r>
            <a:r>
              <a:rPr lang="en-GB" dirty="0" err="1"/>
              <a:t>Canthaboo</a:t>
            </a:r>
            <a:r>
              <a:rPr lang="en-GB" dirty="0"/>
              <a:t>, GP at Westfield Road Surgery</a:t>
            </a:r>
            <a:endParaRPr lang="en-GB" sz="3600" b="1" i="0" u="none" strike="noStrike" kern="1200" cap="none" spc="0" normalizeH="0" baseline="0" noProof="0">
              <a:ln>
                <a:noFill/>
              </a:ln>
              <a:effectLst/>
              <a:uLnTx/>
              <a:uFillTx/>
              <a:latin typeface="Calibri" panose="020F0502020204030204"/>
              <a:cs typeface="Calibri"/>
            </a:endParaRPr>
          </a:p>
        </p:txBody>
      </p:sp>
    </p:spTree>
    <p:extLst>
      <p:ext uri="{BB962C8B-B14F-4D97-AF65-F5344CB8AC3E}">
        <p14:creationId xmlns:p14="http://schemas.microsoft.com/office/powerpoint/2010/main" val="2668050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eaLnBrk="1" fontAlgn="auto" hangingPunct="1">
              <a:spcAft>
                <a:spcPts val="0"/>
              </a:spcAft>
              <a:defRPr/>
            </a:pPr>
            <a:r>
              <a:rPr lang="en-GB" sz="3600" b="1" dirty="0">
                <a:solidFill>
                  <a:prstClr val="black">
                    <a:lumMod val="75000"/>
                    <a:lumOff val="25000"/>
                  </a:prstClr>
                </a:solidFill>
                <a:latin typeface="Calibri"/>
              </a:rPr>
              <a:t>MK: B</a:t>
            </a:r>
            <a:r>
              <a:rPr lang="en-GB" sz="3600" b="1" dirty="0">
                <a:solidFill>
                  <a:schemeClr val="tx1">
                    <a:lumMod val="75000"/>
                    <a:lumOff val="25000"/>
                  </a:schemeClr>
                </a:solidFill>
                <a:latin typeface="+mn-lt"/>
              </a:rPr>
              <a:t>letchley &amp; Fenny Stratford </a:t>
            </a:r>
            <a:br>
              <a:rPr lang="en-GB" sz="3600" b="1" dirty="0">
                <a:solidFill>
                  <a:schemeClr val="tx1">
                    <a:lumMod val="75000"/>
                    <a:lumOff val="25000"/>
                  </a:schemeClr>
                </a:solidFill>
                <a:latin typeface="+mn-lt"/>
              </a:rPr>
            </a:br>
            <a:r>
              <a:rPr lang="en-GB" sz="3600" b="1" dirty="0">
                <a:solidFill>
                  <a:schemeClr val="tx1">
                    <a:lumMod val="75000"/>
                    <a:lumOff val="25000"/>
                  </a:schemeClr>
                </a:solidFill>
                <a:latin typeface="+mn-lt"/>
              </a:rPr>
              <a:t>Town Deal - Vision</a:t>
            </a:r>
            <a:endParaRPr lang="en-US" sz="3200" b="1" dirty="0">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713064" y="1738533"/>
            <a:ext cx="10403075" cy="1169551"/>
          </a:xfrm>
          <a:prstGeom prst="rect">
            <a:avLst/>
          </a:prstGeom>
        </p:spPr>
        <p:txBody>
          <a:bodyPr wrap="square" lIns="91440" tIns="45720" rIns="91440" bIns="45720" anchor="t">
            <a:spAutoFit/>
          </a:bodyPr>
          <a:lstStyle/>
          <a:p>
            <a:endParaRPr lang="en-GB" sz="1400"/>
          </a:p>
          <a:p>
            <a:endParaRPr lang="en-GB" sz="1400"/>
          </a:p>
          <a:p>
            <a:endParaRPr lang="en-GB" sz="1400"/>
          </a:p>
          <a:p>
            <a:endParaRPr lang="en-GB" sz="1400"/>
          </a:p>
          <a:p>
            <a:endParaRPr lang="en-GB" sz="1400"/>
          </a:p>
        </p:txBody>
      </p:sp>
      <p:sp>
        <p:nvSpPr>
          <p:cNvPr id="6" name="Rectangle 5">
            <a:extLst>
              <a:ext uri="{FF2B5EF4-FFF2-40B4-BE49-F238E27FC236}">
                <a16:creationId xmlns:a16="http://schemas.microsoft.com/office/drawing/2014/main" id="{6380E8C6-F622-4DB3-B0CD-CAC921239EA4}"/>
              </a:ext>
            </a:extLst>
          </p:cNvPr>
          <p:cNvSpPr/>
          <p:nvPr/>
        </p:nvSpPr>
        <p:spPr>
          <a:xfrm>
            <a:off x="508001" y="1630393"/>
            <a:ext cx="6357256" cy="4078039"/>
          </a:xfrm>
          <a:prstGeom prst="rect">
            <a:avLst/>
          </a:prstGeom>
        </p:spPr>
        <p:txBody>
          <a:bodyPr wrap="square">
            <a:spAutoFit/>
          </a:bodyPr>
          <a:lstStyle/>
          <a:p>
            <a:pPr lvl="1">
              <a:spcBef>
                <a:spcPts val="1200"/>
              </a:spcBef>
              <a:spcAft>
                <a:spcPts val="1200"/>
              </a:spcAft>
              <a:tabLst>
                <a:tab pos="431800" algn="l"/>
                <a:tab pos="457200" algn="l"/>
              </a:tabLst>
            </a:pPr>
            <a:r>
              <a:rPr lang="en-GB" sz="2800" b="1" dirty="0">
                <a:solidFill>
                  <a:schemeClr val="tx1">
                    <a:lumMod val="75000"/>
                    <a:lumOff val="25000"/>
                  </a:schemeClr>
                </a:solidFill>
              </a:rPr>
              <a:t>Bletchley and Fenny Stratford: connecting people, business and places today and tomorrow</a:t>
            </a:r>
            <a:endParaRPr lang="en-GB" sz="2800" b="1" dirty="0"/>
          </a:p>
          <a:p>
            <a:pPr marL="467995" marR="36195" algn="just">
              <a:spcBef>
                <a:spcPts val="600"/>
              </a:spcBef>
              <a:spcAft>
                <a:spcPts val="600"/>
              </a:spcAft>
            </a:pPr>
            <a:r>
              <a:rPr lang="en-GB" sz="2000" dirty="0"/>
              <a:t>“</a:t>
            </a:r>
            <a:r>
              <a:rPr lang="en-GB" sz="2000" i="1" dirty="0">
                <a:solidFill>
                  <a:schemeClr val="tx1">
                    <a:lumMod val="75000"/>
                    <a:lumOff val="25000"/>
                  </a:schemeClr>
                </a:solidFill>
              </a:rPr>
              <a:t>Bletchley and Fenny Stratford will be a thriving, healthy, affordable and attractive place, where its diverse communities are celebrated and connected to opportunities to live, work and play. It will be a centre for innovation, benefitting from its excellent strategic rail connections to London, Oxford and Cambridge and taking forward the pioneering and enduring legacy of Bletchley Park to provide a bright future for all</a:t>
            </a:r>
            <a:r>
              <a:rPr lang="en-GB" sz="2000" dirty="0">
                <a:solidFill>
                  <a:schemeClr val="tx1">
                    <a:lumMod val="75000"/>
                    <a:lumOff val="25000"/>
                  </a:schemeClr>
                </a:solidFill>
              </a:rPr>
              <a:t>”</a:t>
            </a:r>
          </a:p>
        </p:txBody>
      </p:sp>
      <p:pic>
        <p:nvPicPr>
          <p:cNvPr id="8" name="Picture 7">
            <a:extLst>
              <a:ext uri="{FF2B5EF4-FFF2-40B4-BE49-F238E27FC236}">
                <a16:creationId xmlns:a16="http://schemas.microsoft.com/office/drawing/2014/main" id="{51CD3346-6EB3-EC49-95F9-4E9B47BD3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80366" y="1630393"/>
            <a:ext cx="4556624" cy="4774124"/>
          </a:xfrm>
          <a:prstGeom prst="rect">
            <a:avLst/>
          </a:prstGeom>
        </p:spPr>
      </p:pic>
    </p:spTree>
    <p:extLst>
      <p:ext uri="{BB962C8B-B14F-4D97-AF65-F5344CB8AC3E}">
        <p14:creationId xmlns:p14="http://schemas.microsoft.com/office/powerpoint/2010/main" val="15214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0" y="0"/>
            <a:ext cx="8621713" cy="1400175"/>
          </a:xfrm>
          <a:solidFill>
            <a:schemeClr val="accent4"/>
          </a:solidFill>
        </p:spPr>
        <p:txBody>
          <a:bodyPr rtlCol="0" anchor="ctr">
            <a:normAutofit/>
          </a:bodyPr>
          <a:lstStyle/>
          <a:p>
            <a:pPr algn="l">
              <a:defRPr/>
            </a:pPr>
            <a:r>
              <a:rPr lang="en-GB" sz="4900" b="1" dirty="0">
                <a:latin typeface="Calibri"/>
              </a:rPr>
              <a:t>	</a:t>
            </a:r>
            <a:r>
              <a:rPr lang="en-GB" sz="3600" b="1" dirty="0">
                <a:solidFill>
                  <a:schemeClr val="tx1">
                    <a:lumMod val="75000"/>
                    <a:lumOff val="25000"/>
                  </a:schemeClr>
                </a:solidFill>
                <a:latin typeface="Calibri"/>
              </a:rPr>
              <a:t>Stakeholder Engagement approach </a:t>
            </a:r>
            <a:endParaRPr lang="en-US" sz="4133"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332025" y="1560175"/>
            <a:ext cx="11293918" cy="5293757"/>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en-GB" sz="2800" dirty="0"/>
              <a:t>Stakeholder engagement is a key requirement of the Town Deal bid</a:t>
            </a:r>
          </a:p>
          <a:p>
            <a:pPr marL="342900" indent="-342900">
              <a:buFont typeface="Arial" panose="020B0604020202020204" pitchFamily="34" charset="0"/>
              <a:buChar char="•"/>
            </a:pPr>
            <a:endParaRPr lang="en-GB" sz="2800" dirty="0"/>
          </a:p>
          <a:p>
            <a:pPr marL="342900" indent="-342900">
              <a:buFont typeface="Arial" panose="020B0604020202020204" pitchFamily="34" charset="0"/>
              <a:buChar char="•"/>
            </a:pPr>
            <a:r>
              <a:rPr lang="en-GB" sz="2800" dirty="0"/>
              <a:t>Stakeholder Engagement Plan prepared and submitted alongside the TIP in October 2020  </a:t>
            </a:r>
          </a:p>
          <a:p>
            <a:pPr marL="342900" indent="-342900">
              <a:buFont typeface="Arial" panose="020B0604020202020204" pitchFamily="34" charset="0"/>
              <a:buChar char="•"/>
            </a:pPr>
            <a:endParaRPr lang="en-GB" sz="2800" dirty="0"/>
          </a:p>
          <a:p>
            <a:pPr marL="342900" indent="-342900">
              <a:buFont typeface="Arial" panose="020B0604020202020204" pitchFamily="34" charset="0"/>
              <a:buChar char="•"/>
            </a:pPr>
            <a:r>
              <a:rPr lang="en-GB" sz="2800" dirty="0"/>
              <a:t>3 stages, building on previous engagement and consultation</a:t>
            </a:r>
            <a:r>
              <a:rPr lang="en-GB" sz="2400" dirty="0"/>
              <a:t>: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endParaRPr lang="en-GB" sz="1400" dirty="0"/>
          </a:p>
          <a:p>
            <a:pPr algn="ctr"/>
            <a:r>
              <a:rPr lang="en-GB" sz="3600" b="1" dirty="0"/>
              <a:t> </a:t>
            </a:r>
          </a:p>
        </p:txBody>
      </p:sp>
      <p:graphicFrame>
        <p:nvGraphicFramePr>
          <p:cNvPr id="9" name="Diagram 8">
            <a:extLst>
              <a:ext uri="{FF2B5EF4-FFF2-40B4-BE49-F238E27FC236}">
                <a16:creationId xmlns:a16="http://schemas.microsoft.com/office/drawing/2014/main" id="{0472EE67-932B-4C46-8305-3536E9EBEAAC}"/>
              </a:ext>
            </a:extLst>
          </p:cNvPr>
          <p:cNvGraphicFramePr/>
          <p:nvPr>
            <p:extLst>
              <p:ext uri="{D42A27DB-BD31-4B8C-83A1-F6EECF244321}">
                <p14:modId xmlns:p14="http://schemas.microsoft.com/office/powerpoint/2010/main" val="1145866239"/>
              </p:ext>
            </p:extLst>
          </p:nvPr>
        </p:nvGraphicFramePr>
        <p:xfrm>
          <a:off x="2699657" y="4223657"/>
          <a:ext cx="7344229" cy="2452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3082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lgn="l">
              <a:defRPr/>
            </a:pPr>
            <a:r>
              <a:rPr lang="en-GB" sz="3600" b="1" dirty="0">
                <a:solidFill>
                  <a:schemeClr val="tx1">
                    <a:lumMod val="75000"/>
                    <a:lumOff val="25000"/>
                  </a:schemeClr>
                </a:solidFill>
                <a:latin typeface="Calibri"/>
              </a:rPr>
              <a:t>	Town Investment Plan [TIP] – 	submitted October 2020 </a:t>
            </a:r>
            <a:endParaRPr lang="en-US" sz="2800" b="1" dirty="0">
              <a:solidFill>
                <a:schemeClr val="tx1">
                  <a:lumMod val="75000"/>
                  <a:lumOff val="25000"/>
                </a:schemeClr>
              </a:solidFill>
              <a:latin typeface="+mn-lt"/>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4"/>
              </a:solidFill>
            </a:endParaRPr>
          </a:p>
        </p:txBody>
      </p:sp>
      <p:sp>
        <p:nvSpPr>
          <p:cNvPr id="10" name="Title 1">
            <a:extLst>
              <a:ext uri="{FF2B5EF4-FFF2-40B4-BE49-F238E27FC236}">
                <a16:creationId xmlns:a16="http://schemas.microsoft.com/office/drawing/2014/main" id="{9176D1E0-609A-554D-BE59-04DB3E5DC4AE}"/>
              </a:ext>
            </a:extLst>
          </p:cNvPr>
          <p:cNvSpPr txBox="1">
            <a:spLocks/>
          </p:cNvSpPr>
          <p:nvPr/>
        </p:nvSpPr>
        <p:spPr>
          <a:xfrm>
            <a:off x="143339" y="1800653"/>
            <a:ext cx="10972800" cy="11430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219170"/>
            <a:endParaRPr lang="en-GB" sz="3733">
              <a:solidFill>
                <a:prstClr val="black">
                  <a:lumMod val="75000"/>
                  <a:lumOff val="25000"/>
                </a:prstClr>
              </a:solidFill>
              <a:latin typeface="Calibri Light" panose="020F0302020204030204"/>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D350E3F-70B8-425E-9816-2AAE48A2C7D9}"/>
              </a:ext>
            </a:extLst>
          </p:cNvPr>
          <p:cNvSpPr/>
          <p:nvPr/>
        </p:nvSpPr>
        <p:spPr>
          <a:xfrm>
            <a:off x="297573" y="1418343"/>
            <a:ext cx="8223589" cy="4832092"/>
          </a:xfrm>
          <a:prstGeom prst="rect">
            <a:avLst/>
          </a:prstGeom>
        </p:spPr>
        <p:txBody>
          <a:bodyPr wrap="square" lIns="91440" tIns="45720" rIns="91440" bIns="45720" anchor="t">
            <a:spAutoFit/>
          </a:bodyPr>
          <a:lstStyle/>
          <a:p>
            <a:r>
              <a:rPr lang="en-GB" sz="2400" b="1" dirty="0"/>
              <a:t>Themes:</a:t>
            </a:r>
          </a:p>
          <a:p>
            <a:pPr marL="800100" lvl="1" indent="-342900">
              <a:buFont typeface="Arial" panose="020B0604020202020204" pitchFamily="34" charset="0"/>
              <a:buChar char="•"/>
            </a:pPr>
            <a:r>
              <a:rPr lang="en-GB" sz="2000" dirty="0"/>
              <a:t>Urban regeneration, planning &amp; land use, including culture &amp; heritage</a:t>
            </a:r>
          </a:p>
          <a:p>
            <a:pPr marL="800100" lvl="1" indent="-342900">
              <a:buFont typeface="Arial" panose="020B0604020202020204" pitchFamily="34" charset="0"/>
              <a:buChar char="•"/>
            </a:pPr>
            <a:r>
              <a:rPr lang="en-GB" sz="2000" dirty="0"/>
              <a:t>Connectivity: local transport &amp; digital  </a:t>
            </a:r>
          </a:p>
          <a:p>
            <a:pPr marL="800100" lvl="1" indent="-342900">
              <a:buFont typeface="Arial" panose="020B0604020202020204" pitchFamily="34" charset="0"/>
              <a:buChar char="•"/>
            </a:pPr>
            <a:r>
              <a:rPr lang="en-GB" sz="2000" dirty="0"/>
              <a:t>Skills &amp; enterprise infrastructure</a:t>
            </a:r>
          </a:p>
          <a:p>
            <a:pPr lvl="1"/>
            <a:endParaRPr lang="en-GB" sz="2400" b="1" dirty="0"/>
          </a:p>
          <a:p>
            <a:r>
              <a:rPr lang="en-GB" sz="2400" b="1" dirty="0"/>
              <a:t>Evidence of Need [i.e. deprivation]</a:t>
            </a:r>
          </a:p>
          <a:p>
            <a:endParaRPr lang="en-GB" sz="2400" b="1" dirty="0"/>
          </a:p>
          <a:p>
            <a:r>
              <a:rPr lang="en-GB" sz="2400" b="1" dirty="0"/>
              <a:t>Vision &amp; Objectives</a:t>
            </a:r>
          </a:p>
          <a:p>
            <a:endParaRPr lang="en-GB" sz="2400" b="1" dirty="0"/>
          </a:p>
          <a:p>
            <a:r>
              <a:rPr lang="en-GB" sz="2400" b="1" dirty="0"/>
              <a:t>Theory of Change &amp; Project Prioritisation:</a:t>
            </a:r>
          </a:p>
          <a:p>
            <a:pPr marL="800100" lvl="1" indent="-342900">
              <a:buFont typeface="Arial" panose="020B0604020202020204" pitchFamily="34" charset="0"/>
              <a:buChar char="•"/>
            </a:pPr>
            <a:r>
              <a:rPr lang="en-GB" sz="2000" dirty="0"/>
              <a:t>Market failure</a:t>
            </a:r>
          </a:p>
          <a:p>
            <a:pPr marL="800100" lvl="1" indent="-342900">
              <a:buFont typeface="Arial" panose="020B0604020202020204" pitchFamily="34" charset="0"/>
              <a:buChar char="•"/>
            </a:pPr>
            <a:r>
              <a:rPr lang="en-GB" sz="2000" dirty="0"/>
              <a:t>Outputs</a:t>
            </a:r>
          </a:p>
          <a:p>
            <a:pPr marL="800100" lvl="1" indent="-342900">
              <a:buFont typeface="Arial" panose="020B0604020202020204" pitchFamily="34" charset="0"/>
              <a:buChar char="•"/>
            </a:pPr>
            <a:r>
              <a:rPr lang="en-GB" sz="2000" dirty="0"/>
              <a:t>Outcomes</a:t>
            </a:r>
          </a:p>
          <a:p>
            <a:pPr marL="800100" lvl="1" indent="-342900">
              <a:buFont typeface="Arial" panose="020B0604020202020204" pitchFamily="34" charset="0"/>
              <a:buChar char="•"/>
            </a:pPr>
            <a:r>
              <a:rPr lang="en-GB" sz="2000" dirty="0"/>
              <a:t>Intended impacts</a:t>
            </a:r>
          </a:p>
        </p:txBody>
      </p:sp>
      <p:pic>
        <p:nvPicPr>
          <p:cNvPr id="6" name="Picture 5">
            <a:extLst>
              <a:ext uri="{FF2B5EF4-FFF2-40B4-BE49-F238E27FC236}">
                <a16:creationId xmlns:a16="http://schemas.microsoft.com/office/drawing/2014/main" id="{E291E65B-027F-2F41-A3CB-16CBF4D525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21714" y="1800653"/>
            <a:ext cx="2817314" cy="3981925"/>
          </a:xfrm>
          <a:prstGeom prst="rect">
            <a:avLst/>
          </a:prstGeom>
        </p:spPr>
      </p:pic>
    </p:spTree>
    <p:extLst>
      <p:ext uri="{BB962C8B-B14F-4D97-AF65-F5344CB8AC3E}">
        <p14:creationId xmlns:p14="http://schemas.microsoft.com/office/powerpoint/2010/main" val="1578244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1D9-66B8-3347-B1B9-E41AD49A2392}"/>
              </a:ext>
            </a:extLst>
          </p:cNvPr>
          <p:cNvSpPr>
            <a:spLocks noGrp="1"/>
          </p:cNvSpPr>
          <p:nvPr>
            <p:ph type="ctrTitle"/>
          </p:nvPr>
        </p:nvSpPr>
        <p:spPr>
          <a:xfrm>
            <a:off x="1" y="1"/>
            <a:ext cx="8621713" cy="1400175"/>
          </a:xfrm>
          <a:solidFill>
            <a:schemeClr val="accent4"/>
          </a:solidFill>
        </p:spPr>
        <p:txBody>
          <a:bodyPr rtlCol="0" anchor="ctr">
            <a:normAutofit/>
          </a:bodyPr>
          <a:lstStyle/>
          <a:p>
            <a:pPr>
              <a:defRPr/>
            </a:pPr>
            <a:r>
              <a:rPr lang="en-GB" sz="3600" b="1" dirty="0">
                <a:solidFill>
                  <a:schemeClr val="tx1">
                    <a:lumMod val="75000"/>
                    <a:lumOff val="25000"/>
                  </a:schemeClr>
                </a:solidFill>
                <a:latin typeface="Calibri"/>
              </a:rPr>
              <a:t>MK: Bletchley &amp; Fenny Stratford Town Deal -</a:t>
            </a:r>
            <a:br>
              <a:rPr lang="en-GB" sz="3600" b="1" dirty="0">
                <a:solidFill>
                  <a:schemeClr val="tx1">
                    <a:lumMod val="75000"/>
                    <a:lumOff val="25000"/>
                  </a:schemeClr>
                </a:solidFill>
                <a:latin typeface="Calibri"/>
              </a:rPr>
            </a:br>
            <a:r>
              <a:rPr lang="en-GB" sz="3600" b="1" dirty="0">
                <a:solidFill>
                  <a:schemeClr val="tx1">
                    <a:lumMod val="75000"/>
                    <a:lumOff val="25000"/>
                  </a:schemeClr>
                </a:solidFill>
                <a:latin typeface="Calibri"/>
              </a:rPr>
              <a:t>Our Journey to Bid Submission</a:t>
            </a:r>
            <a:endParaRPr lang="en-US" sz="3600" b="1" dirty="0">
              <a:solidFill>
                <a:schemeClr val="tx1">
                  <a:lumMod val="75000"/>
                  <a:lumOff val="25000"/>
                </a:schemeClr>
              </a:solidFill>
              <a:latin typeface="+mn-lt"/>
              <a:cs typeface="Calibri"/>
            </a:endParaRPr>
          </a:p>
        </p:txBody>
      </p:sp>
      <p:sp>
        <p:nvSpPr>
          <p:cNvPr id="3" name="Subtitle 2">
            <a:extLst>
              <a:ext uri="{FF2B5EF4-FFF2-40B4-BE49-F238E27FC236}">
                <a16:creationId xmlns:a16="http://schemas.microsoft.com/office/drawing/2014/main" id="{D54974BC-5E35-4B46-BEC5-1A8A12B339C6}"/>
              </a:ext>
            </a:extLst>
          </p:cNvPr>
          <p:cNvSpPr>
            <a:spLocks noGrp="1"/>
          </p:cNvSpPr>
          <p:nvPr>
            <p:ph type="subTitle" idx="1"/>
          </p:nvPr>
        </p:nvSpPr>
        <p:spPr>
          <a:xfrm>
            <a:off x="0" y="6542088"/>
            <a:ext cx="12192000" cy="315912"/>
          </a:xfrm>
          <a:solidFill>
            <a:schemeClr val="accent4"/>
          </a:solidFill>
        </p:spPr>
        <p:txBody>
          <a:bodyPr rtlCol="0">
            <a:normAutofit fontScale="77500" lnSpcReduction="20000"/>
          </a:bodyPr>
          <a:lstStyle/>
          <a:p>
            <a:pPr eaLnBrk="1" fontAlgn="auto" hangingPunct="1">
              <a:spcAft>
                <a:spcPts val="0"/>
              </a:spcAft>
              <a:defRPr/>
            </a:pPr>
            <a:endParaRPr lang="en-US">
              <a:solidFill>
                <a:schemeClr val="accent1"/>
              </a:solidFill>
            </a:endParaRPr>
          </a:p>
        </p:txBody>
      </p:sp>
      <p:pic>
        <p:nvPicPr>
          <p:cNvPr id="4" name="Picture 7" descr="page3image2018845824">
            <a:extLst>
              <a:ext uri="{FF2B5EF4-FFF2-40B4-BE49-F238E27FC236}">
                <a16:creationId xmlns:a16="http://schemas.microsoft.com/office/drawing/2014/main" id="{1FDC90A1-13DF-4B9B-BC18-B1FED4AC26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44052" y="149931"/>
            <a:ext cx="323532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ctor: Curved 6">
            <a:extLst>
              <a:ext uri="{FF2B5EF4-FFF2-40B4-BE49-F238E27FC236}">
                <a16:creationId xmlns:a16="http://schemas.microsoft.com/office/drawing/2014/main" id="{188B54CB-AD82-41F0-B1E2-88372FA3E990}"/>
              </a:ext>
            </a:extLst>
          </p:cNvPr>
          <p:cNvCxnSpPr>
            <a:cxnSpLocks/>
          </p:cNvCxnSpPr>
          <p:nvPr/>
        </p:nvCxnSpPr>
        <p:spPr>
          <a:xfrm flipV="1">
            <a:off x="722244" y="2373410"/>
            <a:ext cx="9633516" cy="2296524"/>
          </a:xfrm>
          <a:prstGeom prst="curvedConnector3">
            <a:avLst>
              <a:gd name="adj1" fmla="val 50000"/>
            </a:avLst>
          </a:prstGeom>
          <a:ln w="339725">
            <a:solidFill>
              <a:srgbClr val="92D050"/>
            </a:solidFill>
            <a:headEnd w="lg" len="lg"/>
            <a:tailEnd type="stealth"/>
          </a:ln>
        </p:spPr>
        <p:style>
          <a:lnRef idx="1">
            <a:schemeClr val="accent1"/>
          </a:lnRef>
          <a:fillRef idx="0">
            <a:schemeClr val="accent1"/>
          </a:fillRef>
          <a:effectRef idx="0">
            <a:schemeClr val="accent1"/>
          </a:effectRef>
          <a:fontRef idx="minor">
            <a:schemeClr val="tx1"/>
          </a:fontRef>
        </p:style>
      </p:cxnSp>
      <p:sp>
        <p:nvSpPr>
          <p:cNvPr id="24" name="Isosceles Triangle 23">
            <a:extLst>
              <a:ext uri="{FF2B5EF4-FFF2-40B4-BE49-F238E27FC236}">
                <a16:creationId xmlns:a16="http://schemas.microsoft.com/office/drawing/2014/main" id="{FBE437DD-BF35-42EE-A48C-24E8F9BD7583}"/>
              </a:ext>
            </a:extLst>
          </p:cNvPr>
          <p:cNvSpPr/>
          <p:nvPr/>
        </p:nvSpPr>
        <p:spPr>
          <a:xfrm rot="4424195">
            <a:off x="4282322" y="4046463"/>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peech Bubble: Rectangle with Corners Rounded 30">
            <a:extLst>
              <a:ext uri="{FF2B5EF4-FFF2-40B4-BE49-F238E27FC236}">
                <a16:creationId xmlns:a16="http://schemas.microsoft.com/office/drawing/2014/main" id="{DBD54E8A-656E-46DD-A6B7-098AE99AFCAC}"/>
              </a:ext>
            </a:extLst>
          </p:cNvPr>
          <p:cNvSpPr/>
          <p:nvPr/>
        </p:nvSpPr>
        <p:spPr>
          <a:xfrm>
            <a:off x="3857124" y="1588606"/>
            <a:ext cx="1912539" cy="976065"/>
          </a:xfrm>
          <a:prstGeom prst="wedgeRoundRectCallout">
            <a:avLst>
              <a:gd name="adj1" fmla="val -18132"/>
              <a:gd name="adj2" fmla="val 2127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31 July '20</a:t>
            </a:r>
          </a:p>
          <a:p>
            <a:pPr marL="285750" indent="-285750">
              <a:buFont typeface="Arial" panose="020B0604020202020204" pitchFamily="34" charset="0"/>
              <a:buChar char="•"/>
            </a:pPr>
            <a:r>
              <a:rPr lang="en-GB" sz="1600" dirty="0"/>
              <a:t>Deadline for TIP Project ideas</a:t>
            </a:r>
            <a:endParaRPr lang="en-GB" sz="1600" dirty="0">
              <a:cs typeface="Calibri"/>
            </a:endParaRPr>
          </a:p>
        </p:txBody>
      </p:sp>
      <p:sp>
        <p:nvSpPr>
          <p:cNvPr id="21" name="Isosceles Triangle 20">
            <a:extLst>
              <a:ext uri="{FF2B5EF4-FFF2-40B4-BE49-F238E27FC236}">
                <a16:creationId xmlns:a16="http://schemas.microsoft.com/office/drawing/2014/main" id="{48E300A2-AE0A-43FC-8D9A-A2156920D5D1}"/>
              </a:ext>
            </a:extLst>
          </p:cNvPr>
          <p:cNvSpPr/>
          <p:nvPr/>
        </p:nvSpPr>
        <p:spPr>
          <a:xfrm rot="4350787">
            <a:off x="3594856" y="4206188"/>
            <a:ext cx="360380"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Speech Bubble: Rectangle with Corners Rounded 31">
            <a:extLst>
              <a:ext uri="{FF2B5EF4-FFF2-40B4-BE49-F238E27FC236}">
                <a16:creationId xmlns:a16="http://schemas.microsoft.com/office/drawing/2014/main" id="{1355EFFE-69E4-4A37-9AC3-04B8D693993E}"/>
              </a:ext>
            </a:extLst>
          </p:cNvPr>
          <p:cNvSpPr/>
          <p:nvPr/>
        </p:nvSpPr>
        <p:spPr>
          <a:xfrm>
            <a:off x="957539" y="5075528"/>
            <a:ext cx="2119009" cy="1210794"/>
          </a:xfrm>
          <a:prstGeom prst="wedgeRoundRectCallout">
            <a:avLst>
              <a:gd name="adj1" fmla="val 74943"/>
              <a:gd name="adj2" fmla="val -1094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30 July '20</a:t>
            </a:r>
          </a:p>
          <a:p>
            <a:pPr marL="285750" indent="-285750">
              <a:buFont typeface="Arial" panose="020B0604020202020204" pitchFamily="34" charset="0"/>
              <a:buChar char="•"/>
            </a:pPr>
            <a:r>
              <a:rPr lang="en-GB" sz="1600" dirty="0"/>
              <a:t>TD Board #2</a:t>
            </a:r>
            <a:endParaRPr lang="en-GB" sz="1600" dirty="0">
              <a:cs typeface="Calibri"/>
            </a:endParaRPr>
          </a:p>
          <a:p>
            <a:pPr marL="285750" indent="-285750">
              <a:buFont typeface="Arial" panose="020B0604020202020204" pitchFamily="34" charset="0"/>
              <a:buChar char="•"/>
            </a:pPr>
            <a:r>
              <a:rPr lang="en-GB" sz="1600" dirty="0"/>
              <a:t>Appointment of Hatch and HYAS</a:t>
            </a:r>
            <a:endParaRPr lang="en-GB" sz="1600" dirty="0">
              <a:cs typeface="Calibri"/>
            </a:endParaRPr>
          </a:p>
        </p:txBody>
      </p:sp>
      <p:sp>
        <p:nvSpPr>
          <p:cNvPr id="19" name="Isosceles Triangle 18">
            <a:extLst>
              <a:ext uri="{FF2B5EF4-FFF2-40B4-BE49-F238E27FC236}">
                <a16:creationId xmlns:a16="http://schemas.microsoft.com/office/drawing/2014/main" id="{EF26E915-0A5A-4216-BEE7-F6EBF1C78FC6}"/>
              </a:ext>
            </a:extLst>
          </p:cNvPr>
          <p:cNvSpPr/>
          <p:nvPr/>
        </p:nvSpPr>
        <p:spPr>
          <a:xfrm rot="5034427">
            <a:off x="2281360" y="4425947"/>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peech Bubble: Rectangle with Corners Rounded 32">
            <a:extLst>
              <a:ext uri="{FF2B5EF4-FFF2-40B4-BE49-F238E27FC236}">
                <a16:creationId xmlns:a16="http://schemas.microsoft.com/office/drawing/2014/main" id="{D7FE6D62-5A2B-47C5-9379-948697B24B1D}"/>
              </a:ext>
            </a:extLst>
          </p:cNvPr>
          <p:cNvSpPr/>
          <p:nvPr/>
        </p:nvSpPr>
        <p:spPr>
          <a:xfrm>
            <a:off x="1280428" y="1797058"/>
            <a:ext cx="1802935" cy="1181271"/>
          </a:xfrm>
          <a:prstGeom prst="wedgeRoundRectCallout">
            <a:avLst>
              <a:gd name="adj1" fmla="val 7243"/>
              <a:gd name="adj2" fmla="val 17250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17 July '20</a:t>
            </a:r>
          </a:p>
          <a:p>
            <a:pPr marL="285750" indent="-285750">
              <a:buFont typeface="Arial" panose="020B0604020202020204" pitchFamily="34" charset="0"/>
              <a:buChar char="•"/>
            </a:pPr>
            <a:r>
              <a:rPr lang="en-GB" sz="1600" dirty="0"/>
              <a:t>Deadline for Accelerated Project ideas</a:t>
            </a:r>
            <a:endParaRPr lang="en-GB" sz="1600" dirty="0">
              <a:cs typeface="Calibri"/>
            </a:endParaRPr>
          </a:p>
        </p:txBody>
      </p:sp>
      <p:sp>
        <p:nvSpPr>
          <p:cNvPr id="18" name="Isosceles Triangle 17">
            <a:extLst>
              <a:ext uri="{FF2B5EF4-FFF2-40B4-BE49-F238E27FC236}">
                <a16:creationId xmlns:a16="http://schemas.microsoft.com/office/drawing/2014/main" id="{C62784F8-2620-4AA8-B030-A7E4700A13DC}"/>
              </a:ext>
            </a:extLst>
          </p:cNvPr>
          <p:cNvSpPr/>
          <p:nvPr/>
        </p:nvSpPr>
        <p:spPr>
          <a:xfrm rot="5400000">
            <a:off x="683729" y="4532544"/>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peech Bubble: Rectangle with Corners Rounded 33">
            <a:extLst>
              <a:ext uri="{FF2B5EF4-FFF2-40B4-BE49-F238E27FC236}">
                <a16:creationId xmlns:a16="http://schemas.microsoft.com/office/drawing/2014/main" id="{CD21293A-5877-40DF-8397-0114CAF9A519}"/>
              </a:ext>
            </a:extLst>
          </p:cNvPr>
          <p:cNvSpPr/>
          <p:nvPr/>
        </p:nvSpPr>
        <p:spPr>
          <a:xfrm>
            <a:off x="172090" y="3111369"/>
            <a:ext cx="1965274" cy="1058024"/>
          </a:xfrm>
          <a:prstGeom prst="wedgeRoundRectCallout">
            <a:avLst>
              <a:gd name="adj1" fmla="val -16604"/>
              <a:gd name="adj2" fmla="val 9034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3 July '20</a:t>
            </a:r>
          </a:p>
          <a:p>
            <a:pPr marL="285750" indent="-285750">
              <a:buFont typeface="Arial" panose="020B0604020202020204" pitchFamily="34" charset="0"/>
              <a:buChar char="•"/>
            </a:pPr>
            <a:r>
              <a:rPr lang="en-GB" sz="1600" dirty="0"/>
              <a:t>Town Deal Board Meeting #1</a:t>
            </a:r>
            <a:endParaRPr lang="en-GB" sz="1600" dirty="0">
              <a:cs typeface="Calibri"/>
            </a:endParaRPr>
          </a:p>
        </p:txBody>
      </p:sp>
      <p:sp>
        <p:nvSpPr>
          <p:cNvPr id="40" name="Speech Bubble: Rectangle with Corners Rounded 39">
            <a:extLst>
              <a:ext uri="{FF2B5EF4-FFF2-40B4-BE49-F238E27FC236}">
                <a16:creationId xmlns:a16="http://schemas.microsoft.com/office/drawing/2014/main" id="{3263A07D-B9CE-4438-A0E3-194D711E70B8}"/>
              </a:ext>
            </a:extLst>
          </p:cNvPr>
          <p:cNvSpPr/>
          <p:nvPr/>
        </p:nvSpPr>
        <p:spPr>
          <a:xfrm>
            <a:off x="3418156" y="4927004"/>
            <a:ext cx="1690981" cy="920123"/>
          </a:xfrm>
          <a:prstGeom prst="wedgeRoundRectCallout">
            <a:avLst>
              <a:gd name="adj1" fmla="val 56759"/>
              <a:gd name="adj2" fmla="val -1500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August '20</a:t>
            </a:r>
          </a:p>
          <a:p>
            <a:pPr marL="285750" indent="-285750" algn="ctr">
              <a:buFont typeface="Arial" panose="020B0604020202020204" pitchFamily="34" charset="0"/>
              <a:buChar char="•"/>
            </a:pPr>
            <a:r>
              <a:rPr lang="en-GB" sz="1600" dirty="0"/>
              <a:t>Sub Group Meetings</a:t>
            </a:r>
            <a:endParaRPr lang="en-GB" sz="1600" dirty="0">
              <a:cs typeface="Calibri"/>
            </a:endParaRPr>
          </a:p>
        </p:txBody>
      </p:sp>
      <p:sp>
        <p:nvSpPr>
          <p:cNvPr id="41" name="Double Wave 40">
            <a:extLst>
              <a:ext uri="{FF2B5EF4-FFF2-40B4-BE49-F238E27FC236}">
                <a16:creationId xmlns:a16="http://schemas.microsoft.com/office/drawing/2014/main" id="{FD727A34-116E-44C5-B17A-8968CF71670B}"/>
              </a:ext>
            </a:extLst>
          </p:cNvPr>
          <p:cNvSpPr/>
          <p:nvPr/>
        </p:nvSpPr>
        <p:spPr>
          <a:xfrm>
            <a:off x="10346252" y="1788170"/>
            <a:ext cx="1733125" cy="1268412"/>
          </a:xfrm>
          <a:prstGeom prst="doubleWav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GB" b="1" dirty="0">
                <a:solidFill>
                  <a:schemeClr val="tx1"/>
                </a:solidFill>
              </a:rPr>
              <a:t>TIP submitted 30 October ’20</a:t>
            </a:r>
          </a:p>
        </p:txBody>
      </p:sp>
      <p:sp>
        <p:nvSpPr>
          <p:cNvPr id="42" name="Speech Bubble: Rectangle with Corners Rounded 41">
            <a:extLst>
              <a:ext uri="{FF2B5EF4-FFF2-40B4-BE49-F238E27FC236}">
                <a16:creationId xmlns:a16="http://schemas.microsoft.com/office/drawing/2014/main" id="{9E041BC7-0671-49FC-B294-897A20D7445C}"/>
              </a:ext>
            </a:extLst>
          </p:cNvPr>
          <p:cNvSpPr/>
          <p:nvPr/>
        </p:nvSpPr>
        <p:spPr>
          <a:xfrm>
            <a:off x="5394120" y="5093283"/>
            <a:ext cx="1910695" cy="1334365"/>
          </a:xfrm>
          <a:prstGeom prst="wedgeRoundRectCallout">
            <a:avLst>
              <a:gd name="adj1" fmla="val -7614"/>
              <a:gd name="adj2" fmla="val -1995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17 Sept '20</a:t>
            </a:r>
          </a:p>
          <a:p>
            <a:pPr marL="285750" indent="-285750">
              <a:buFont typeface="Arial" panose="020B0604020202020204" pitchFamily="34" charset="0"/>
              <a:buChar char="•"/>
            </a:pPr>
            <a:r>
              <a:rPr lang="en-GB" sz="1600" dirty="0"/>
              <a:t>TD Board #3 </a:t>
            </a:r>
            <a:endParaRPr lang="en-GB" sz="1600" dirty="0">
              <a:cs typeface="Calibri"/>
            </a:endParaRPr>
          </a:p>
          <a:p>
            <a:pPr marL="285750" indent="-285750">
              <a:buFont typeface="Arial" panose="020B0604020202020204" pitchFamily="34" charset="0"/>
              <a:buChar char="•"/>
            </a:pPr>
            <a:r>
              <a:rPr lang="en-GB" sz="1600" dirty="0"/>
              <a:t>Agreed Vision and Objectives</a:t>
            </a:r>
            <a:endParaRPr lang="en-GB" sz="1600" dirty="0">
              <a:cs typeface="Calibri"/>
            </a:endParaRPr>
          </a:p>
        </p:txBody>
      </p:sp>
      <p:sp>
        <p:nvSpPr>
          <p:cNvPr id="43" name="Isosceles Triangle 42">
            <a:extLst>
              <a:ext uri="{FF2B5EF4-FFF2-40B4-BE49-F238E27FC236}">
                <a16:creationId xmlns:a16="http://schemas.microsoft.com/office/drawing/2014/main" id="{6380707E-6FC8-4A41-888F-766D5FEAA275}"/>
              </a:ext>
            </a:extLst>
          </p:cNvPr>
          <p:cNvSpPr/>
          <p:nvPr/>
        </p:nvSpPr>
        <p:spPr>
          <a:xfrm rot="4537265">
            <a:off x="6087905" y="2815661"/>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Speech Bubble: Rectangle with Corners Rounded 44">
            <a:extLst>
              <a:ext uri="{FF2B5EF4-FFF2-40B4-BE49-F238E27FC236}">
                <a16:creationId xmlns:a16="http://schemas.microsoft.com/office/drawing/2014/main" id="{DC9F295F-3407-4FF9-B9DC-CFC52292BF84}"/>
              </a:ext>
            </a:extLst>
          </p:cNvPr>
          <p:cNvSpPr/>
          <p:nvPr/>
        </p:nvSpPr>
        <p:spPr>
          <a:xfrm>
            <a:off x="6313657" y="3247070"/>
            <a:ext cx="2077613" cy="1522137"/>
          </a:xfrm>
          <a:prstGeom prst="wedgeRoundRectCallout">
            <a:avLst>
              <a:gd name="adj1" fmla="val 13283"/>
              <a:gd name="adj2" fmla="val -923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2 October '20</a:t>
            </a:r>
          </a:p>
          <a:p>
            <a:pPr marL="285750" indent="-285750">
              <a:buFont typeface="Arial" panose="020B0604020202020204" pitchFamily="34" charset="0"/>
              <a:buChar char="•"/>
            </a:pPr>
            <a:r>
              <a:rPr lang="en-GB" sz="1600" dirty="0"/>
              <a:t>Final fund objectives agreed</a:t>
            </a:r>
            <a:endParaRPr lang="en-GB" sz="1600" dirty="0">
              <a:cs typeface="Calibri"/>
            </a:endParaRPr>
          </a:p>
          <a:p>
            <a:pPr marL="285750" indent="-285750">
              <a:buFont typeface="Arial" panose="020B0604020202020204" pitchFamily="34" charset="0"/>
              <a:buChar char="•"/>
            </a:pPr>
            <a:r>
              <a:rPr lang="en-GB" sz="1600" dirty="0"/>
              <a:t>TIP projects short-listed</a:t>
            </a:r>
            <a:endParaRPr lang="en-GB" sz="1600" dirty="0">
              <a:cs typeface="Calibri"/>
            </a:endParaRPr>
          </a:p>
        </p:txBody>
      </p:sp>
      <p:sp>
        <p:nvSpPr>
          <p:cNvPr id="53" name="Isosceles Triangle 52">
            <a:extLst>
              <a:ext uri="{FF2B5EF4-FFF2-40B4-BE49-F238E27FC236}">
                <a16:creationId xmlns:a16="http://schemas.microsoft.com/office/drawing/2014/main" id="{471396B0-A52A-4B31-AB82-B03A111C87CE}"/>
              </a:ext>
            </a:extLst>
          </p:cNvPr>
          <p:cNvSpPr/>
          <p:nvPr/>
        </p:nvSpPr>
        <p:spPr>
          <a:xfrm rot="3063555">
            <a:off x="5118626" y="3651204"/>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Isosceles Triangle 56">
            <a:extLst>
              <a:ext uri="{FF2B5EF4-FFF2-40B4-BE49-F238E27FC236}">
                <a16:creationId xmlns:a16="http://schemas.microsoft.com/office/drawing/2014/main" id="{D8030A0C-A33E-488E-8EC9-84A971EE0FB6}"/>
              </a:ext>
            </a:extLst>
          </p:cNvPr>
          <p:cNvSpPr/>
          <p:nvPr/>
        </p:nvSpPr>
        <p:spPr>
          <a:xfrm rot="5144215">
            <a:off x="8788225" y="2276610"/>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Speech Bubble: Rectangle with Corners Rounded 57">
            <a:extLst>
              <a:ext uri="{FF2B5EF4-FFF2-40B4-BE49-F238E27FC236}">
                <a16:creationId xmlns:a16="http://schemas.microsoft.com/office/drawing/2014/main" id="{AE191D5F-B630-419F-B163-55703D592FA1}"/>
              </a:ext>
            </a:extLst>
          </p:cNvPr>
          <p:cNvSpPr/>
          <p:nvPr/>
        </p:nvSpPr>
        <p:spPr>
          <a:xfrm>
            <a:off x="8056019" y="5194486"/>
            <a:ext cx="1910695" cy="1039083"/>
          </a:xfrm>
          <a:prstGeom prst="wedgeRoundRectCallout">
            <a:avLst>
              <a:gd name="adj1" fmla="val -12593"/>
              <a:gd name="adj2" fmla="val -30635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22 October '20</a:t>
            </a:r>
          </a:p>
          <a:p>
            <a:pPr marL="285750" indent="-285750">
              <a:buFont typeface="Arial" panose="020B0604020202020204" pitchFamily="34" charset="0"/>
              <a:buChar char="•"/>
            </a:pPr>
            <a:r>
              <a:rPr lang="en-GB" sz="1600" dirty="0"/>
              <a:t>TD Board #4</a:t>
            </a:r>
            <a:endParaRPr lang="en-GB" sz="1600" dirty="0">
              <a:cs typeface="Calibri"/>
            </a:endParaRPr>
          </a:p>
          <a:p>
            <a:pPr marL="285750" indent="-285750">
              <a:buFont typeface="Arial" panose="020B0604020202020204" pitchFamily="34" charset="0"/>
              <a:buChar char="•"/>
            </a:pPr>
            <a:r>
              <a:rPr lang="en-GB" sz="1600" dirty="0"/>
              <a:t>Agree Draft TIP</a:t>
            </a:r>
            <a:endParaRPr lang="en-GB" sz="1600" dirty="0">
              <a:cs typeface="Calibri"/>
            </a:endParaRPr>
          </a:p>
        </p:txBody>
      </p:sp>
      <p:sp>
        <p:nvSpPr>
          <p:cNvPr id="59" name="Speech Bubble: Rectangle with Corners Rounded 58">
            <a:extLst>
              <a:ext uri="{FF2B5EF4-FFF2-40B4-BE49-F238E27FC236}">
                <a16:creationId xmlns:a16="http://schemas.microsoft.com/office/drawing/2014/main" id="{ACA7B04F-522D-4B3C-A0EA-8971338C69B8}"/>
              </a:ext>
            </a:extLst>
          </p:cNvPr>
          <p:cNvSpPr/>
          <p:nvPr/>
        </p:nvSpPr>
        <p:spPr>
          <a:xfrm>
            <a:off x="9076081" y="3973040"/>
            <a:ext cx="1910695" cy="922788"/>
          </a:xfrm>
          <a:prstGeom prst="wedgeRoundRectCallout">
            <a:avLst>
              <a:gd name="adj1" fmla="val -37112"/>
              <a:gd name="adj2" fmla="val -21404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t>27 October '20</a:t>
            </a:r>
          </a:p>
          <a:p>
            <a:pPr marL="285750" indent="-285750">
              <a:buFont typeface="Arial" panose="020B0604020202020204" pitchFamily="34" charset="0"/>
              <a:buChar char="•"/>
            </a:pPr>
            <a:r>
              <a:rPr lang="en-GB" sz="1600" dirty="0"/>
              <a:t>Delegated Decision on TIP</a:t>
            </a:r>
            <a:endParaRPr lang="en-GB" sz="1600" dirty="0">
              <a:cs typeface="Calibri"/>
            </a:endParaRPr>
          </a:p>
        </p:txBody>
      </p:sp>
      <p:sp>
        <p:nvSpPr>
          <p:cNvPr id="61" name="Isosceles Triangle 60">
            <a:extLst>
              <a:ext uri="{FF2B5EF4-FFF2-40B4-BE49-F238E27FC236}">
                <a16:creationId xmlns:a16="http://schemas.microsoft.com/office/drawing/2014/main" id="{FF55D351-53DF-4DA7-85C5-CAB934E9A435}"/>
              </a:ext>
            </a:extLst>
          </p:cNvPr>
          <p:cNvSpPr/>
          <p:nvPr/>
        </p:nvSpPr>
        <p:spPr>
          <a:xfrm rot="4794819">
            <a:off x="7562678" y="2418272"/>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Isosceles Triangle 61">
            <a:extLst>
              <a:ext uri="{FF2B5EF4-FFF2-40B4-BE49-F238E27FC236}">
                <a16:creationId xmlns:a16="http://schemas.microsoft.com/office/drawing/2014/main" id="{12B89CD5-2CFA-4B1E-B2D8-02A4F9A36651}"/>
              </a:ext>
            </a:extLst>
          </p:cNvPr>
          <p:cNvSpPr/>
          <p:nvPr/>
        </p:nvSpPr>
        <p:spPr>
          <a:xfrm rot="4976406">
            <a:off x="9297691" y="2246470"/>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A2DE4D80-912D-45B6-A8E8-983D8B3CB057}"/>
              </a:ext>
            </a:extLst>
          </p:cNvPr>
          <p:cNvSpPr/>
          <p:nvPr/>
        </p:nvSpPr>
        <p:spPr>
          <a:xfrm>
            <a:off x="4256141" y="6457132"/>
            <a:ext cx="4443976" cy="400868"/>
          </a:xfrm>
          <a:prstGeom prst="rightArrow">
            <a:avLst>
              <a:gd name="adj1" fmla="val 50000"/>
              <a:gd name="adj2" fmla="val 196262"/>
            </a:avLst>
          </a:prstGeom>
          <a:solidFill>
            <a:srgbClr val="FFFF00"/>
          </a:solidFill>
          <a:effectLst>
            <a:outerShdw blurRad="50800" dist="38100" dir="2700000" algn="tl"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7030A0"/>
                </a:solidFill>
              </a:rPr>
              <a:t>August – October: Questionnaire Survey</a:t>
            </a:r>
          </a:p>
        </p:txBody>
      </p:sp>
      <p:sp>
        <p:nvSpPr>
          <p:cNvPr id="26" name="Isosceles Triangle 25">
            <a:extLst>
              <a:ext uri="{FF2B5EF4-FFF2-40B4-BE49-F238E27FC236}">
                <a16:creationId xmlns:a16="http://schemas.microsoft.com/office/drawing/2014/main" id="{6A9662E5-4A78-47E0-A75C-971766544A8F}"/>
              </a:ext>
            </a:extLst>
          </p:cNvPr>
          <p:cNvSpPr/>
          <p:nvPr/>
        </p:nvSpPr>
        <p:spPr>
          <a:xfrm rot="4537265">
            <a:off x="7970341" y="2372387"/>
            <a:ext cx="352338" cy="318781"/>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peech Bubble: Rectangle with Corners Rounded 7">
            <a:extLst>
              <a:ext uri="{FF2B5EF4-FFF2-40B4-BE49-F238E27FC236}">
                <a16:creationId xmlns:a16="http://schemas.microsoft.com/office/drawing/2014/main" id="{999A90FB-9CB9-45E8-9B05-5E4397CE700C}"/>
              </a:ext>
            </a:extLst>
          </p:cNvPr>
          <p:cNvSpPr/>
          <p:nvPr/>
        </p:nvSpPr>
        <p:spPr>
          <a:xfrm>
            <a:off x="6264073" y="1429660"/>
            <a:ext cx="1684289" cy="818810"/>
          </a:xfrm>
          <a:prstGeom prst="wedgeRoundRectCallout">
            <a:avLst>
              <a:gd name="adj1" fmla="val 52520"/>
              <a:gd name="adj2" fmla="val 806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6 October: Check and Challenge </a:t>
            </a:r>
          </a:p>
        </p:txBody>
      </p:sp>
    </p:spTree>
    <p:extLst>
      <p:ext uri="{BB962C8B-B14F-4D97-AF65-F5344CB8AC3E}">
        <p14:creationId xmlns:p14="http://schemas.microsoft.com/office/powerpoint/2010/main" val="484659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MKC PowerPoint" ma:contentTypeID="0x010100E5EE02347C9AAC4B80B2F81F106A14DB00A038A8EA10A6044DB825CC155EE3E21D" ma:contentTypeVersion="7" ma:contentTypeDescription="MKC Branded PowerPoint Template Document" ma:contentTypeScope="" ma:versionID="e71dba7dbe70606bb2fd0df3435b7801">
  <xsd:schema xmlns:xsd="http://www.w3.org/2001/XMLSchema" xmlns:xs="http://www.w3.org/2001/XMLSchema" xmlns:p="http://schemas.microsoft.com/office/2006/metadata/properties" targetNamespace="http://schemas.microsoft.com/office/2006/metadata/properties" ma:root="true" ma:fieldsID="c032f31bce0c27f7c959937df3a44a2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ee73f336-9c49-41ab-9427-d263034a0100" ContentTypeId="0x010100E5EE02347C9AAC4B80B2F81F106A14DB" PreviousValue="false" LastSyncTimeStamp="2021-10-01T14:40:14.603Z"/>
</file>

<file path=customXml/itemProps1.xml><?xml version="1.0" encoding="utf-8"?>
<ds:datastoreItem xmlns:ds="http://schemas.openxmlformats.org/officeDocument/2006/customXml" ds:itemID="{D99483DE-B937-41E6-9075-FEAB0B46DCF4}">
  <ds:schemaRefs>
    <ds:schemaRef ds:uri="http://schemas.microsoft.com/office/2006/documentManagement/types"/>
    <ds:schemaRef ds:uri="http://schemas.microsoft.com/office/2006/metadata/properties"/>
    <ds:schemaRef ds:uri="http://purl.org/dc/dcmitype/"/>
    <ds:schemaRef ds:uri="http://www.w3.org/XML/1998/namespace"/>
    <ds:schemaRef ds:uri="2b65e7fd-08bc-4d4f-b8f7-fdba24d08189"/>
    <ds:schemaRef ds:uri="7e9e8606-a21b-4115-995b-3e887d8ab7d2"/>
    <ds:schemaRef ds:uri="http://schemas.microsoft.com/office/infopath/2007/PartnerControls"/>
    <ds:schemaRef ds:uri="http://purl.org/dc/term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10A0AFE5-BCBE-44E9-A4C3-4D517BEFD5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7A616A4-9536-45E0-A65D-6065D8E99E9D}">
  <ds:schemaRefs>
    <ds:schemaRef ds:uri="http://schemas.microsoft.com/sharepoint/v3/contenttype/forms"/>
  </ds:schemaRefs>
</ds:datastoreItem>
</file>

<file path=customXml/itemProps4.xml><?xml version="1.0" encoding="utf-8"?>
<ds:datastoreItem xmlns:ds="http://schemas.openxmlformats.org/officeDocument/2006/customXml" ds:itemID="{8B816806-85E0-48AC-B921-20D3962ABB15}">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577</TotalTime>
  <Words>1073</Words>
  <Application>Microsoft Office PowerPoint</Application>
  <PresentationFormat>Widescreen</PresentationFormat>
  <Paragraphs>188</Paragraphs>
  <Slides>15</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2" baseType="lpstr">
      <vt:lpstr>Arial</vt:lpstr>
      <vt:lpstr>Arial,Sans-Serif</vt:lpstr>
      <vt:lpstr>Calibri</vt:lpstr>
      <vt:lpstr>Calibri Light</vt:lpstr>
      <vt:lpstr>Wingdings</vt:lpstr>
      <vt:lpstr>Office Theme</vt:lpstr>
      <vt:lpstr>Acrobat Document</vt:lpstr>
      <vt:lpstr>MK: Bletchley &amp; Fenny Stratford Town Deal  John Cove Chair, B&amp;FS Town Deal Board  BPARA Briefing May 2022</vt:lpstr>
      <vt:lpstr> Towns Fund – background to the bid </vt:lpstr>
      <vt:lpstr> Town Deal ‘Intervention Area’</vt:lpstr>
      <vt:lpstr>          MK: B&amp;FS Town Deal Board</vt:lpstr>
      <vt:lpstr> Town Deal Board - Current Members</vt:lpstr>
      <vt:lpstr>MK: Bletchley &amp; Fenny Stratford  Town Deal - Vision</vt:lpstr>
      <vt:lpstr> Stakeholder Engagement approach </vt:lpstr>
      <vt:lpstr> Town Investment Plan [TIP] –  submitted October 2020 </vt:lpstr>
      <vt:lpstr>MK: Bletchley &amp; Fenny Stratford Town Deal - Our Journey to Bid Submission</vt:lpstr>
      <vt:lpstr>PowerPoint Presentation</vt:lpstr>
      <vt:lpstr>Funding announcement …….</vt:lpstr>
      <vt:lpstr> Town Deal Governance </vt:lpstr>
      <vt:lpstr>   Business Cases</vt:lpstr>
      <vt:lpstr> Next steps …….</vt:lpstr>
      <vt:lpstr> Thank you for listening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Bletchley &amp; Fenny Stratford Town Deal</dc:title>
  <dc:subject/>
  <dc:creator>Ellie Webber</dc:creator>
  <cp:keywords/>
  <dc:description/>
  <cp:lastModifiedBy>Angie Ravn-Aagaard</cp:lastModifiedBy>
  <cp:revision>566</cp:revision>
  <cp:lastPrinted>2021-03-22T09:49:34Z</cp:lastPrinted>
  <dcterms:created xsi:type="dcterms:W3CDTF">2020-09-29T14:15:08Z</dcterms:created>
  <dcterms:modified xsi:type="dcterms:W3CDTF">2022-05-18T10:36:34Z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0x010100E5EE02347C9AAC4B80B2F81F106A14DB00A038A8EA10A6044DB825CC155EE3E21D</vt:lpwstr>
  </property>
  <property fmtid="{D5CDD505-2E9C-101B-9397-08002B2CF9AE}" pid="3" name="Order">
    <vt:lpwstr>5800.00000000000</vt:lpwstr>
  </property>
  <property fmtid="{D5CDD505-2E9C-101B-9397-08002B2CF9AE}" pid="4" name="SharedWithUsers">
    <vt:lpwstr>40;#Matthew Clarke</vt:lpwstr>
  </property>
</Properties>
</file>