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22"/>
  </p:notesMasterIdLst>
  <p:sldIdLst>
    <p:sldId id="272" r:id="rId6"/>
    <p:sldId id="324" r:id="rId7"/>
    <p:sldId id="327" r:id="rId8"/>
    <p:sldId id="312" r:id="rId9"/>
    <p:sldId id="325" r:id="rId10"/>
    <p:sldId id="326" r:id="rId11"/>
    <p:sldId id="329" r:id="rId12"/>
    <p:sldId id="331" r:id="rId13"/>
    <p:sldId id="333" r:id="rId14"/>
    <p:sldId id="334" r:id="rId15"/>
    <p:sldId id="335" r:id="rId16"/>
    <p:sldId id="336" r:id="rId17"/>
    <p:sldId id="337" r:id="rId18"/>
    <p:sldId id="338" r:id="rId19"/>
    <p:sldId id="323" r:id="rId20"/>
    <p:sldId id="339" r:id="rId21"/>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3" roundtripDataSignature="AMtx7mjC2f+OYJAUriKJ8vEB+Lork2YQI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sdair Rodgers" initials="AR" lastIdx="1" clrIdx="0">
    <p:extLst>
      <p:ext uri="{19B8F6BF-5375-455C-9EA6-DF929625EA0E}">
        <p15:presenceInfo xmlns:p15="http://schemas.microsoft.com/office/powerpoint/2012/main" userId="S::Alasdair.Rodgers@milton-keynes.gov.uk::e2d08cb1-9457-4e0e-841c-fece8a1d1d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B050"/>
    <a:srgbClr val="0099CC"/>
    <a:srgbClr val="F6F6F6"/>
    <a:srgbClr val="85E0FF"/>
    <a:srgbClr val="47D1FF"/>
    <a:srgbClr val="B1BB18"/>
    <a:srgbClr val="B5B5B5"/>
    <a:srgbClr val="F2F2F2"/>
    <a:srgbClr val="AFEE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8E30C4-C5C6-4441-860D-CD5DDCB69471}" v="2" dt="2023-05-11T10:21:49.421"/>
  </p1510:revLst>
</p1510:revInfo>
</file>

<file path=ppt/tableStyles.xml><?xml version="1.0" encoding="utf-8"?>
<a:tblStyleLst xmlns:a="http://schemas.openxmlformats.org/drawingml/2006/main" def="{35E19257-D4A6-4A4F-A312-9FE63D149AB7}">
  <a:tblStyle styleId="{35E19257-D4A6-4A4F-A312-9FE63D149AB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6E7"/>
          </a:solidFill>
        </a:fill>
      </a:tcStyle>
    </a:wholeTbl>
    <a:band1H>
      <a:tcTxStyle b="off" i="off"/>
      <a:tcStyle>
        <a:tcBdr/>
        <a:fill>
          <a:solidFill>
            <a:srgbClr val="F5CACD"/>
          </a:solidFill>
        </a:fill>
      </a:tcStyle>
    </a:band1H>
    <a:band2H>
      <a:tcTxStyle b="off" i="off"/>
      <a:tcStyle>
        <a:tcBdr/>
      </a:tcStyle>
    </a:band2H>
    <a:band1V>
      <a:tcTxStyle b="off" i="off"/>
      <a:tcStyle>
        <a:tcBdr/>
        <a:fill>
          <a:solidFill>
            <a:srgbClr val="F5CACD"/>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E8DDF062-5928-43DD-B5B4-0562D97B017E}" styleName="Table_1">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2"/>
              </a:solidFill>
              <a:prstDash val="solid"/>
              <a:round/>
              <a:headEnd type="none" w="sm" len="sm"/>
              <a:tailEnd type="none" w="sm" len="sm"/>
            </a:ln>
          </a:top>
          <a:bottom>
            <a:ln w="12700" cap="flat" cmpd="sng">
              <a:solidFill>
                <a:schemeClr val="accent2"/>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2">
              <a:alpha val="20000"/>
            </a:schemeClr>
          </a:solidFill>
        </a:fill>
      </a:tcStyle>
    </a:band1H>
    <a:band2H>
      <a:tcTxStyle/>
      <a:tcStyle>
        <a:tcBdr/>
      </a:tcStyle>
    </a:band2H>
    <a:band1V>
      <a:tcTxStyle/>
      <a:tcStyle>
        <a:tcBdr/>
        <a:fill>
          <a:solidFill>
            <a:schemeClr val="accent2">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2"/>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2"/>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032" y="66"/>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customschemas.google.com/relationships/presentationmetadata" Target="meta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33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633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3"/>
            <a:ext cx="2945659" cy="496332"/>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3"/>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8799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2210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328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6627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8706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5518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1785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8799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08447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0227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341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4303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6356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42890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34121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x image">
  <p:cSld name="1 x image">
    <p:spTree>
      <p:nvGrpSpPr>
        <p:cNvPr id="1" name="Shape 15"/>
        <p:cNvGrpSpPr/>
        <p:nvPr/>
      </p:nvGrpSpPr>
      <p:grpSpPr>
        <a:xfrm>
          <a:off x="0" y="0"/>
          <a:ext cx="0" cy="0"/>
          <a:chOff x="0" y="0"/>
          <a:chExt cx="0" cy="0"/>
        </a:xfrm>
      </p:grpSpPr>
      <p:sp>
        <p:nvSpPr>
          <p:cNvPr id="16" name="Google Shape;16;p15"/>
          <p:cNvSpPr>
            <a:spLocks noGrp="1"/>
          </p:cNvSpPr>
          <p:nvPr>
            <p:ph type="pic" idx="2"/>
          </p:nvPr>
        </p:nvSpPr>
        <p:spPr>
          <a:xfrm>
            <a:off x="407988" y="1449388"/>
            <a:ext cx="11376024" cy="4987924"/>
          </a:xfrm>
          <a:prstGeom prst="rect">
            <a:avLst/>
          </a:prstGeom>
          <a:noFill/>
          <a:ln>
            <a:noFill/>
          </a:ln>
        </p:spPr>
        <p:txBody>
          <a:bodyPr spcFirstLastPara="1" wrap="square" lIns="91425" tIns="45700" rIns="91425" bIns="45700" anchor="t" anchorCtr="0">
            <a:noAutofit/>
          </a:bodyPr>
          <a:lstStyle>
            <a:lvl1pPr marR="0" lvl="0" algn="l" rtl="0">
              <a:lnSpc>
                <a:spcPct val="145000"/>
              </a:lnSpc>
              <a:spcBef>
                <a:spcPts val="100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R="0" lvl="1"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R="0" lvl="2"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R="0" lvl="3"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R="0" lvl="4"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R="0" lvl="5"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R="0" lvl="6"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R="0" lvl="7"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R="0" lvl="8"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17" name="Google Shape;17;p15"/>
          <p:cNvSpPr txBox="1">
            <a:spLocks noGrp="1"/>
          </p:cNvSpPr>
          <p:nvPr>
            <p:ph type="body" idx="1"/>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9" name="Graphic 8">
            <a:extLst>
              <a:ext uri="{FF2B5EF4-FFF2-40B4-BE49-F238E27FC236}">
                <a16:creationId xmlns:a16="http://schemas.microsoft.com/office/drawing/2014/main" id="{A182B06E-9224-314E-AC06-CA5915689E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09042" y="428202"/>
            <a:ext cx="981996" cy="603794"/>
          </a:xfrm>
          <a:prstGeom prst="rect">
            <a:avLst/>
          </a:prstGeom>
        </p:spPr>
      </p:pic>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1">
  <p:cSld name="Cover 1">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396994" y="1490564"/>
            <a:ext cx="5039940" cy="2077492"/>
          </a:xfrm>
          <a:prstGeom prst="rect">
            <a:avLst/>
          </a:prstGeom>
          <a:noFill/>
          <a:ln>
            <a:noFill/>
          </a:ln>
        </p:spPr>
        <p:txBody>
          <a:bodyPr spcFirstLastPara="1" wrap="square" lIns="0" tIns="0" rIns="0" bIns="0" anchor="t" anchorCtr="0">
            <a:spAutoFit/>
          </a:bodyPr>
          <a:lstStyle>
            <a:lvl1pPr marR="0" lvl="0" algn="l" rtl="0">
              <a:lnSpc>
                <a:spcPct val="90000"/>
              </a:lnSpc>
              <a:spcBef>
                <a:spcPts val="0"/>
              </a:spcBef>
              <a:spcAft>
                <a:spcPts val="0"/>
              </a:spcAft>
              <a:buClr>
                <a:srgbClr val="000000"/>
              </a:buClr>
              <a:buSzPts val="1400"/>
              <a:buFont typeface="Arial"/>
              <a:buNone/>
              <a:defRPr sz="5000" b="1" i="0" u="none" strike="noStrike" cap="none">
                <a:solidFill>
                  <a:srgbClr val="E4003A"/>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9pPr>
          </a:lstStyle>
          <a:p>
            <a:endParaRPr/>
          </a:p>
        </p:txBody>
      </p:sp>
      <p:sp>
        <p:nvSpPr>
          <p:cNvPr id="38" name="Google Shape;38;p20"/>
          <p:cNvSpPr txBox="1">
            <a:spLocks noGrp="1"/>
          </p:cNvSpPr>
          <p:nvPr>
            <p:ph type="body" idx="1"/>
          </p:nvPr>
        </p:nvSpPr>
        <p:spPr>
          <a:xfrm>
            <a:off x="407988" y="3798888"/>
            <a:ext cx="3851924" cy="276999"/>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1400"/>
              </a:spcBef>
              <a:spcAft>
                <a:spcPts val="0"/>
              </a:spcAft>
              <a:buClr>
                <a:schemeClr val="accent3"/>
              </a:buClr>
              <a:buSzPts val="1800"/>
              <a:buFont typeface="Arial"/>
              <a:buNone/>
              <a:defRPr sz="1800" b="0" i="1" u="none" strike="noStrike" cap="none">
                <a:solidFill>
                  <a:schemeClr val="dk1"/>
                </a:solidFill>
                <a:latin typeface="Arial"/>
                <a:ea typeface="Arial"/>
                <a:cs typeface="Arial"/>
                <a:sym typeface="Arial"/>
              </a:defRPr>
            </a:lvl1pPr>
            <a:lvl2pPr marL="914400" marR="0" lvl="1" indent="-350519" algn="l" rtl="0">
              <a:lnSpc>
                <a:spcPct val="104166"/>
              </a:lnSpc>
              <a:spcBef>
                <a:spcPts val="240"/>
              </a:spcBef>
              <a:spcAft>
                <a:spcPts val="0"/>
              </a:spcAft>
              <a:buClr>
                <a:schemeClr val="accent3"/>
              </a:buClr>
              <a:buSzPts val="1920"/>
              <a:buFont typeface="Merriweather Sans"/>
              <a:buChar char="-"/>
              <a:defRPr sz="2400" b="0" i="0" u="none" strike="noStrike" cap="none">
                <a:solidFill>
                  <a:srgbClr val="000000"/>
                </a:solidFill>
                <a:latin typeface="Arial"/>
                <a:ea typeface="Arial"/>
                <a:cs typeface="Arial"/>
                <a:sym typeface="Arial"/>
              </a:defRPr>
            </a:lvl2pPr>
            <a:lvl3pPr marL="1371600" marR="0" lvl="2"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3pPr>
            <a:lvl4pPr marL="1828800" marR="0" lvl="3"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4pPr>
            <a:lvl5pPr marL="2286000" marR="0" lvl="4"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5pPr>
            <a:lvl6pPr marL="2743200" marR="0" lvl="5"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6pPr>
            <a:lvl7pPr marL="3200400" marR="0" lvl="6"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7pPr>
            <a:lvl8pPr marL="3657600" marR="0" lvl="7"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8pPr>
            <a:lvl9pPr marL="4114800" marR="0" lvl="8"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39" name="Google Shape;39;p20"/>
          <p:cNvSpPr>
            <a:spLocks noGrp="1"/>
          </p:cNvSpPr>
          <p:nvPr>
            <p:ph type="pic" idx="2"/>
          </p:nvPr>
        </p:nvSpPr>
        <p:spPr>
          <a:xfrm>
            <a:off x="6096000" y="423863"/>
            <a:ext cx="5688012" cy="6010275"/>
          </a:xfrm>
          <a:prstGeom prst="rect">
            <a:avLst/>
          </a:prstGeom>
          <a:noFill/>
          <a:ln>
            <a:noFill/>
          </a:ln>
        </p:spPr>
        <p:txBody>
          <a:bodyPr spcFirstLastPara="1" wrap="square" lIns="91425" tIns="45700" rIns="91425" bIns="45700" anchor="t" anchorCtr="0">
            <a:noAutofit/>
          </a:bodyPr>
          <a:lstStyle>
            <a:lvl1pPr marR="0" lvl="0" algn="l" rtl="0">
              <a:lnSpc>
                <a:spcPct val="145000"/>
              </a:lnSpc>
              <a:spcBef>
                <a:spcPts val="100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R="0" lvl="1"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R="0" lvl="2"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R="0" lvl="3"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R="0" lvl="4"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R="0" lvl="5"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R="0" lvl="6"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R="0" lvl="7"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R="0" lvl="8"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40" name="Google Shape;40;p20"/>
          <p:cNvPicPr preferRelativeResize="0"/>
          <p:nvPr/>
        </p:nvPicPr>
        <p:blipFill rotWithShape="1">
          <a:blip r:embed="rId2">
            <a:alphaModFix/>
          </a:blip>
          <a:srcRect/>
          <a:stretch/>
        </p:blipFill>
        <p:spPr>
          <a:xfrm>
            <a:off x="396994" y="5956936"/>
            <a:ext cx="5454942" cy="480377"/>
          </a:xfrm>
          <a:prstGeom prst="rect">
            <a:avLst/>
          </a:prstGeom>
          <a:noFill/>
          <a:ln>
            <a:noFill/>
          </a:ln>
        </p:spPr>
      </p:pic>
      <p:pic>
        <p:nvPicPr>
          <p:cNvPr id="41" name="Google Shape;41;p20"/>
          <p:cNvPicPr preferRelativeResize="0"/>
          <p:nvPr/>
        </p:nvPicPr>
        <p:blipFill rotWithShape="1">
          <a:blip r:embed="rId3">
            <a:alphaModFix/>
          </a:blip>
          <a:srcRect/>
          <a:stretch/>
        </p:blipFill>
        <p:spPr>
          <a:xfrm>
            <a:off x="407988" y="423863"/>
            <a:ext cx="982075" cy="603794"/>
          </a:xfrm>
          <a:prstGeom prst="rect">
            <a:avLst/>
          </a:prstGeom>
          <a:noFill/>
          <a:ln>
            <a:noFill/>
          </a:ln>
        </p:spPr>
      </p:pic>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 text">
  <p:cSld name="1 col text">
    <p:spTree>
      <p:nvGrpSpPr>
        <p:cNvPr id="1" name="Shape 42"/>
        <p:cNvGrpSpPr/>
        <p:nvPr/>
      </p:nvGrpSpPr>
      <p:grpSpPr>
        <a:xfrm>
          <a:off x="0" y="0"/>
          <a:ext cx="0" cy="0"/>
          <a:chOff x="0" y="0"/>
          <a:chExt cx="0" cy="0"/>
        </a:xfrm>
      </p:grpSpPr>
      <p:sp>
        <p:nvSpPr>
          <p:cNvPr id="43" name="Google Shape;43;p22"/>
          <p:cNvSpPr txBox="1">
            <a:spLocks noGrp="1"/>
          </p:cNvSpPr>
          <p:nvPr>
            <p:ph type="body" idx="1"/>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4" name="Google Shape;44;p22"/>
          <p:cNvSpPr txBox="1">
            <a:spLocks noGrp="1"/>
          </p:cNvSpPr>
          <p:nvPr>
            <p:ph type="body" idx="2"/>
          </p:nvPr>
        </p:nvSpPr>
        <p:spPr>
          <a:xfrm>
            <a:off x="406400" y="2832394"/>
            <a:ext cx="5496689" cy="68334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5" name="Google Shape;45;p22"/>
          <p:cNvSpPr txBox="1">
            <a:spLocks noGrp="1"/>
          </p:cNvSpPr>
          <p:nvPr>
            <p:ph type="body" idx="3"/>
          </p:nvPr>
        </p:nvSpPr>
        <p:spPr>
          <a:xfrm>
            <a:off x="407988" y="1461369"/>
            <a:ext cx="5496689"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400"/>
              <a:buFont typeface="Noto Sans Symbols"/>
              <a:buNone/>
              <a:defRPr sz="24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6" name="Google Shape;46;p22"/>
          <p:cNvSpPr txBox="1">
            <a:spLocks noGrp="1"/>
          </p:cNvSpPr>
          <p:nvPr>
            <p:ph type="body" idx="4"/>
          </p:nvPr>
        </p:nvSpPr>
        <p:spPr>
          <a:xfrm>
            <a:off x="406400" y="2144712"/>
            <a:ext cx="5495155"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200"/>
              <a:buFont typeface="Noto Sans Symbols"/>
              <a:buNone/>
              <a:defRPr sz="22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7" name="Google Shape;47;p22"/>
          <p:cNvSpPr txBox="1">
            <a:spLocks noGrp="1"/>
          </p:cNvSpPr>
          <p:nvPr>
            <p:ph type="body" idx="5"/>
          </p:nvPr>
        </p:nvSpPr>
        <p:spPr>
          <a:xfrm>
            <a:off x="407988" y="3516313"/>
            <a:ext cx="5495155" cy="1449387"/>
          </a:xfrm>
          <a:prstGeom prst="rect">
            <a:avLst/>
          </a:prstGeom>
          <a:noFill/>
          <a:ln>
            <a:noFill/>
          </a:ln>
        </p:spPr>
        <p:txBody>
          <a:bodyPr spcFirstLastPara="1" wrap="square" lIns="0" tIns="45700" rIns="0" bIns="45700" anchor="t" anchorCtr="0">
            <a:noAutofit/>
          </a:bodyPr>
          <a:lstStyle>
            <a:lvl1pPr marL="457200" marR="0" lvl="0" indent="-355600" algn="l" rtl="0">
              <a:lnSpc>
                <a:spcPct val="100000"/>
              </a:lnSpc>
              <a:spcBef>
                <a:spcPts val="1000"/>
              </a:spcBef>
              <a:spcAft>
                <a:spcPts val="0"/>
              </a:spcAft>
              <a:buClr>
                <a:schemeClr val="lt2"/>
              </a:buClr>
              <a:buSzPts val="2000"/>
              <a:buFont typeface="Arial"/>
              <a:buChar char="•"/>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48" name="Google Shape;48;p22"/>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 col text + 1 image">
  <p:cSld name="1 col text + 1 image">
    <p:spTree>
      <p:nvGrpSpPr>
        <p:cNvPr id="1" name="Shape 49"/>
        <p:cNvGrpSpPr/>
        <p:nvPr/>
      </p:nvGrpSpPr>
      <p:grpSpPr>
        <a:xfrm>
          <a:off x="0" y="0"/>
          <a:ext cx="0" cy="0"/>
          <a:chOff x="0" y="0"/>
          <a:chExt cx="0" cy="0"/>
        </a:xfrm>
      </p:grpSpPr>
      <p:sp>
        <p:nvSpPr>
          <p:cNvPr id="50" name="Google Shape;50;p23"/>
          <p:cNvSpPr>
            <a:spLocks noGrp="1"/>
          </p:cNvSpPr>
          <p:nvPr>
            <p:ph type="pic" idx="2"/>
          </p:nvPr>
        </p:nvSpPr>
        <p:spPr>
          <a:xfrm>
            <a:off x="6095999" y="1449388"/>
            <a:ext cx="5688013" cy="4987924"/>
          </a:xfrm>
          <a:prstGeom prst="rect">
            <a:avLst/>
          </a:prstGeom>
          <a:noFill/>
          <a:ln>
            <a:noFill/>
          </a:ln>
        </p:spPr>
        <p:txBody>
          <a:bodyPr spcFirstLastPara="1" wrap="square" lIns="91425" tIns="45700" rIns="91425" bIns="45700" anchor="t" anchorCtr="0">
            <a:noAutofit/>
          </a:bodyPr>
          <a:lstStyle>
            <a:lvl1pPr marR="0" lvl="0" algn="l" rtl="0">
              <a:lnSpc>
                <a:spcPct val="145000"/>
              </a:lnSpc>
              <a:spcBef>
                <a:spcPts val="100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R="0" lvl="1"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R="0" lvl="2"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R="0" lvl="3"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R="0" lvl="4"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R="0" lvl="5"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R="0" lvl="6"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R="0" lvl="7"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R="0" lvl="8"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1" name="Google Shape;51;p23"/>
          <p:cNvSpPr txBox="1">
            <a:spLocks noGrp="1"/>
          </p:cNvSpPr>
          <p:nvPr>
            <p:ph type="body" idx="1"/>
          </p:nvPr>
        </p:nvSpPr>
        <p:spPr>
          <a:xfrm>
            <a:off x="406400" y="2832394"/>
            <a:ext cx="5496689" cy="68334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2" name="Google Shape;52;p23"/>
          <p:cNvSpPr txBox="1">
            <a:spLocks noGrp="1"/>
          </p:cNvSpPr>
          <p:nvPr>
            <p:ph type="body" idx="3"/>
          </p:nvPr>
        </p:nvSpPr>
        <p:spPr>
          <a:xfrm>
            <a:off x="407988" y="1461369"/>
            <a:ext cx="5496689"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400"/>
              <a:buFont typeface="Noto Sans Symbols"/>
              <a:buNone/>
              <a:defRPr sz="24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3" name="Google Shape;53;p23"/>
          <p:cNvSpPr txBox="1">
            <a:spLocks noGrp="1"/>
          </p:cNvSpPr>
          <p:nvPr>
            <p:ph type="body" idx="4"/>
          </p:nvPr>
        </p:nvSpPr>
        <p:spPr>
          <a:xfrm>
            <a:off x="406400" y="2144712"/>
            <a:ext cx="5495155"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200"/>
              <a:buFont typeface="Noto Sans Symbols"/>
              <a:buNone/>
              <a:defRPr sz="22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4" name="Google Shape;54;p23"/>
          <p:cNvSpPr txBox="1">
            <a:spLocks noGrp="1"/>
          </p:cNvSpPr>
          <p:nvPr>
            <p:ph type="body" idx="5"/>
          </p:nvPr>
        </p:nvSpPr>
        <p:spPr>
          <a:xfrm>
            <a:off x="407988" y="3516313"/>
            <a:ext cx="5495155" cy="1449387"/>
          </a:xfrm>
          <a:prstGeom prst="rect">
            <a:avLst/>
          </a:prstGeom>
          <a:noFill/>
          <a:ln>
            <a:noFill/>
          </a:ln>
        </p:spPr>
        <p:txBody>
          <a:bodyPr spcFirstLastPara="1" wrap="square" lIns="0" tIns="45700" rIns="0" bIns="45700" anchor="t" anchorCtr="0">
            <a:noAutofit/>
          </a:bodyPr>
          <a:lstStyle>
            <a:lvl1pPr marL="457200" marR="0" lvl="0" indent="-355600" algn="l" rtl="0">
              <a:lnSpc>
                <a:spcPct val="100000"/>
              </a:lnSpc>
              <a:spcBef>
                <a:spcPts val="1000"/>
              </a:spcBef>
              <a:spcAft>
                <a:spcPts val="0"/>
              </a:spcAft>
              <a:buClr>
                <a:schemeClr val="lt2"/>
              </a:buClr>
              <a:buSzPts val="2000"/>
              <a:buFont typeface="Arial"/>
              <a:buChar char="•"/>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5" name="Google Shape;55;p23"/>
          <p:cNvSpPr txBox="1">
            <a:spLocks noGrp="1"/>
          </p:cNvSpPr>
          <p:nvPr>
            <p:ph type="body" idx="6"/>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56" name="Google Shape;56;p23"/>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 col text + 1 chart">
  <p:cSld name="1 col text + 1 chart">
    <p:spTree>
      <p:nvGrpSpPr>
        <p:cNvPr id="1" name="Shape 57"/>
        <p:cNvGrpSpPr/>
        <p:nvPr/>
      </p:nvGrpSpPr>
      <p:grpSpPr>
        <a:xfrm>
          <a:off x="0" y="0"/>
          <a:ext cx="0" cy="0"/>
          <a:chOff x="0" y="0"/>
          <a:chExt cx="0" cy="0"/>
        </a:xfrm>
      </p:grpSpPr>
      <p:sp>
        <p:nvSpPr>
          <p:cNvPr id="58" name="Google Shape;58;p24"/>
          <p:cNvSpPr txBox="1">
            <a:spLocks noGrp="1"/>
          </p:cNvSpPr>
          <p:nvPr>
            <p:ph type="body" idx="1"/>
          </p:nvPr>
        </p:nvSpPr>
        <p:spPr>
          <a:xfrm>
            <a:off x="6095999" y="1449691"/>
            <a:ext cx="5688013" cy="4987621"/>
          </a:xfrm>
          <a:prstGeom prst="rect">
            <a:avLst/>
          </a:prstGeom>
          <a:noFill/>
          <a:ln>
            <a:noFill/>
          </a:ln>
        </p:spPr>
        <p:txBody>
          <a:bodyPr spcFirstLastPara="1" wrap="square" lIns="144000" tIns="72000" rIns="144000" bIns="72000" anchor="t" anchorCtr="0">
            <a:noAutofit/>
          </a:bodyPr>
          <a:lstStyle>
            <a:lvl1pPr marL="457200" marR="0" lvl="0" indent="-228600" algn="l" rtl="0">
              <a:lnSpc>
                <a:spcPct val="100000"/>
              </a:lnSpc>
              <a:spcBef>
                <a:spcPts val="0"/>
              </a:spcBef>
              <a:spcAft>
                <a:spcPts val="0"/>
              </a:spcAft>
              <a:buClr>
                <a:schemeClr val="accent3"/>
              </a:buClr>
              <a:buSzPts val="2000"/>
              <a:buFont typeface="Arial"/>
              <a:buNone/>
              <a:defRPr sz="2000" b="0" i="0" u="none" strike="noStrike" cap="none">
                <a:solidFill>
                  <a:schemeClr val="dk1"/>
                </a:solidFill>
                <a:latin typeface="Arial"/>
                <a:ea typeface="Arial"/>
                <a:cs typeface="Arial"/>
                <a:sym typeface="Arial"/>
              </a:defRPr>
            </a:lvl1pPr>
            <a:lvl2pPr marL="914400" marR="0" lvl="1" indent="-350519" algn="l" rtl="0">
              <a:lnSpc>
                <a:spcPct val="104166"/>
              </a:lnSpc>
              <a:spcBef>
                <a:spcPts val="240"/>
              </a:spcBef>
              <a:spcAft>
                <a:spcPts val="0"/>
              </a:spcAft>
              <a:buClr>
                <a:schemeClr val="accent3"/>
              </a:buClr>
              <a:buSzPts val="1920"/>
              <a:buFont typeface="Merriweather Sans"/>
              <a:buChar char="-"/>
              <a:defRPr sz="2400" b="0" i="0" u="none" strike="noStrike" cap="none">
                <a:solidFill>
                  <a:srgbClr val="000000"/>
                </a:solidFill>
                <a:latin typeface="Arial"/>
                <a:ea typeface="Arial"/>
                <a:cs typeface="Arial"/>
                <a:sym typeface="Arial"/>
              </a:defRPr>
            </a:lvl2pPr>
            <a:lvl3pPr marL="1371600" marR="0" lvl="2"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3pPr>
            <a:lvl4pPr marL="1828800" marR="0" lvl="3"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4pPr>
            <a:lvl5pPr marL="2286000" marR="0" lvl="4"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5pPr>
            <a:lvl6pPr marL="2743200" marR="0" lvl="5"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6pPr>
            <a:lvl7pPr marL="3200400" marR="0" lvl="6"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7pPr>
            <a:lvl8pPr marL="3657600" marR="0" lvl="7"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8pPr>
            <a:lvl9pPr marL="4114800" marR="0" lvl="8"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9" name="Google Shape;59;p24"/>
          <p:cNvSpPr txBox="1">
            <a:spLocks noGrp="1"/>
          </p:cNvSpPr>
          <p:nvPr>
            <p:ph type="body" idx="2"/>
          </p:nvPr>
        </p:nvSpPr>
        <p:spPr>
          <a:xfrm>
            <a:off x="406400" y="2832394"/>
            <a:ext cx="5496689" cy="68334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0" name="Google Shape;60;p24"/>
          <p:cNvSpPr txBox="1">
            <a:spLocks noGrp="1"/>
          </p:cNvSpPr>
          <p:nvPr>
            <p:ph type="body" idx="3"/>
          </p:nvPr>
        </p:nvSpPr>
        <p:spPr>
          <a:xfrm>
            <a:off x="407988" y="1461369"/>
            <a:ext cx="5496689"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400"/>
              <a:buFont typeface="Noto Sans Symbols"/>
              <a:buNone/>
              <a:defRPr sz="24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1" name="Google Shape;61;p24"/>
          <p:cNvSpPr txBox="1">
            <a:spLocks noGrp="1"/>
          </p:cNvSpPr>
          <p:nvPr>
            <p:ph type="body" idx="4"/>
          </p:nvPr>
        </p:nvSpPr>
        <p:spPr>
          <a:xfrm>
            <a:off x="406400" y="2144712"/>
            <a:ext cx="5495155"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200"/>
              <a:buFont typeface="Noto Sans Symbols"/>
              <a:buNone/>
              <a:defRPr sz="22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2" name="Google Shape;62;p24"/>
          <p:cNvSpPr txBox="1">
            <a:spLocks noGrp="1"/>
          </p:cNvSpPr>
          <p:nvPr>
            <p:ph type="body" idx="5"/>
          </p:nvPr>
        </p:nvSpPr>
        <p:spPr>
          <a:xfrm>
            <a:off x="407988" y="3516313"/>
            <a:ext cx="5495155" cy="1449387"/>
          </a:xfrm>
          <a:prstGeom prst="rect">
            <a:avLst/>
          </a:prstGeom>
          <a:noFill/>
          <a:ln>
            <a:noFill/>
          </a:ln>
        </p:spPr>
        <p:txBody>
          <a:bodyPr spcFirstLastPara="1" wrap="square" lIns="0" tIns="45700" rIns="0" bIns="45700" anchor="t" anchorCtr="0">
            <a:noAutofit/>
          </a:bodyPr>
          <a:lstStyle>
            <a:lvl1pPr marL="457200" marR="0" lvl="0" indent="-355600" algn="l" rtl="0">
              <a:lnSpc>
                <a:spcPct val="100000"/>
              </a:lnSpc>
              <a:spcBef>
                <a:spcPts val="1000"/>
              </a:spcBef>
              <a:spcAft>
                <a:spcPts val="0"/>
              </a:spcAft>
              <a:buClr>
                <a:schemeClr val="lt2"/>
              </a:buClr>
              <a:buSzPts val="2000"/>
              <a:buFont typeface="Arial"/>
              <a:buChar char="•"/>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3" name="Google Shape;63;p24"/>
          <p:cNvSpPr txBox="1">
            <a:spLocks noGrp="1"/>
          </p:cNvSpPr>
          <p:nvPr>
            <p:ph type="body" idx="6"/>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64" name="Google Shape;64;p24"/>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65"/>
        <p:cNvGrpSpPr/>
        <p:nvPr/>
      </p:nvGrpSpPr>
      <p:grpSpPr>
        <a:xfrm>
          <a:off x="0" y="0"/>
          <a:ext cx="0" cy="0"/>
          <a:chOff x="0" y="0"/>
          <a:chExt cx="0" cy="0"/>
        </a:xfrm>
      </p:grpSpPr>
      <p:sp>
        <p:nvSpPr>
          <p:cNvPr id="66" name="Google Shape;66;p25"/>
          <p:cNvSpPr txBox="1">
            <a:spLocks noGrp="1"/>
          </p:cNvSpPr>
          <p:nvPr>
            <p:ph type="body" idx="1"/>
          </p:nvPr>
        </p:nvSpPr>
        <p:spPr>
          <a:xfrm>
            <a:off x="407988" y="3102015"/>
            <a:ext cx="6931025" cy="69687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65909"/>
              </a:lnSpc>
              <a:spcBef>
                <a:spcPts val="2200"/>
              </a:spcBef>
              <a:spcAft>
                <a:spcPts val="0"/>
              </a:spcAft>
              <a:buClr>
                <a:srgbClr val="D22D7D"/>
              </a:buClr>
              <a:buSzPts val="4400"/>
              <a:buFont typeface="Noto Sans Symbols"/>
              <a:buNone/>
              <a:defRPr sz="44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67" name="Google Shape;67;p25"/>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pic>
        <p:nvPicPr>
          <p:cNvPr id="3" name="Google Shape;29;p15">
            <a:extLst>
              <a:ext uri="{FF2B5EF4-FFF2-40B4-BE49-F238E27FC236}">
                <a16:creationId xmlns:a16="http://schemas.microsoft.com/office/drawing/2014/main" id="{C6B35F33-6662-2145-BF17-49A2B8EE3F71}"/>
              </a:ext>
            </a:extLst>
          </p:cNvPr>
          <p:cNvPicPr preferRelativeResize="0"/>
          <p:nvPr userDrawn="1"/>
        </p:nvPicPr>
        <p:blipFill rotWithShape="1">
          <a:blip r:embed="rId2">
            <a:alphaModFix/>
          </a:blip>
          <a:srcRect/>
          <a:stretch/>
        </p:blipFill>
        <p:spPr>
          <a:xfrm>
            <a:off x="4455203" y="2301683"/>
            <a:ext cx="3281593" cy="2019106"/>
          </a:xfrm>
          <a:prstGeom prst="rect">
            <a:avLst/>
          </a:prstGeom>
          <a:noFill/>
          <a:ln>
            <a:noFill/>
          </a:ln>
        </p:spPr>
      </p:pic>
    </p:spTree>
    <p:extLst>
      <p:ext uri="{BB962C8B-B14F-4D97-AF65-F5344CB8AC3E}">
        <p14:creationId xmlns:p14="http://schemas.microsoft.com/office/powerpoint/2010/main" val="42792857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2">
  <p:cSld name="Cover 2">
    <p:bg>
      <p:bgPr>
        <a:solidFill>
          <a:schemeClr val="lt1"/>
        </a:solidFill>
        <a:effectLst/>
      </p:bgPr>
    </p:bg>
    <p:spTree>
      <p:nvGrpSpPr>
        <p:cNvPr id="1" name="Shape 10"/>
        <p:cNvGrpSpPr/>
        <p:nvPr/>
      </p:nvGrpSpPr>
      <p:grpSpPr>
        <a:xfrm>
          <a:off x="0" y="0"/>
          <a:ext cx="0" cy="0"/>
          <a:chOff x="0" y="0"/>
          <a:chExt cx="0" cy="0"/>
        </a:xfrm>
      </p:grpSpPr>
      <p:sp>
        <p:nvSpPr>
          <p:cNvPr id="11" name="Google Shape;11;p14"/>
          <p:cNvSpPr txBox="1">
            <a:spLocks noGrp="1"/>
          </p:cNvSpPr>
          <p:nvPr>
            <p:ph type="title"/>
          </p:nvPr>
        </p:nvSpPr>
        <p:spPr>
          <a:xfrm>
            <a:off x="407988" y="2056805"/>
            <a:ext cx="7848252" cy="1538883"/>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5000" b="1" i="0" u="none" strike="noStrike" cap="none">
                <a:solidFill>
                  <a:srgbClr val="E4003A"/>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9pPr>
          </a:lstStyle>
          <a:p>
            <a:endParaRPr/>
          </a:p>
        </p:txBody>
      </p:sp>
      <p:sp>
        <p:nvSpPr>
          <p:cNvPr id="12" name="Google Shape;12;p14"/>
          <p:cNvSpPr txBox="1">
            <a:spLocks noGrp="1"/>
          </p:cNvSpPr>
          <p:nvPr>
            <p:ph type="body" idx="1"/>
          </p:nvPr>
        </p:nvSpPr>
        <p:spPr>
          <a:xfrm>
            <a:off x="407988" y="3798888"/>
            <a:ext cx="3851924" cy="276999"/>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1400"/>
              </a:spcBef>
              <a:spcAft>
                <a:spcPts val="0"/>
              </a:spcAft>
              <a:buClr>
                <a:schemeClr val="accent3"/>
              </a:buClr>
              <a:buSzPts val="1800"/>
              <a:buFont typeface="Arial"/>
              <a:buNone/>
              <a:defRPr sz="1800" b="0" i="1" u="none" strike="noStrike" cap="none">
                <a:solidFill>
                  <a:schemeClr val="dk1"/>
                </a:solidFill>
                <a:latin typeface="Arial"/>
                <a:ea typeface="Arial"/>
                <a:cs typeface="Arial"/>
                <a:sym typeface="Arial"/>
              </a:defRPr>
            </a:lvl1pPr>
            <a:lvl2pPr marL="914400" marR="0" lvl="1" indent="-350519" algn="l" rtl="0">
              <a:lnSpc>
                <a:spcPct val="104166"/>
              </a:lnSpc>
              <a:spcBef>
                <a:spcPts val="240"/>
              </a:spcBef>
              <a:spcAft>
                <a:spcPts val="0"/>
              </a:spcAft>
              <a:buClr>
                <a:schemeClr val="accent3"/>
              </a:buClr>
              <a:buSzPts val="1920"/>
              <a:buFont typeface="Merriweather Sans"/>
              <a:buChar char="-"/>
              <a:defRPr sz="2400" b="0" i="0" u="none" strike="noStrike" cap="none">
                <a:solidFill>
                  <a:srgbClr val="000000"/>
                </a:solidFill>
                <a:latin typeface="Arial"/>
                <a:ea typeface="Arial"/>
                <a:cs typeface="Arial"/>
                <a:sym typeface="Arial"/>
              </a:defRPr>
            </a:lvl2pPr>
            <a:lvl3pPr marL="1371600" marR="0" lvl="2"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3pPr>
            <a:lvl4pPr marL="1828800" marR="0" lvl="3"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4pPr>
            <a:lvl5pPr marL="2286000" marR="0" lvl="4"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5pPr>
            <a:lvl6pPr marL="2743200" marR="0" lvl="5"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6pPr>
            <a:lvl7pPr marL="3200400" marR="0" lvl="6"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7pPr>
            <a:lvl8pPr marL="3657600" marR="0" lvl="7"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8pPr>
            <a:lvl9pPr marL="4114800" marR="0" lvl="8"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13" name="Google Shape;13;p14"/>
          <p:cNvPicPr preferRelativeResize="0"/>
          <p:nvPr/>
        </p:nvPicPr>
        <p:blipFill rotWithShape="1">
          <a:blip r:embed="rId2">
            <a:alphaModFix/>
          </a:blip>
          <a:srcRect/>
          <a:stretch/>
        </p:blipFill>
        <p:spPr>
          <a:xfrm>
            <a:off x="408000" y="6280725"/>
            <a:ext cx="3939375" cy="346925"/>
          </a:xfrm>
          <a:prstGeom prst="rect">
            <a:avLst/>
          </a:prstGeom>
          <a:noFill/>
          <a:ln>
            <a:noFill/>
          </a:ln>
        </p:spPr>
      </p:pic>
      <p:pic>
        <p:nvPicPr>
          <p:cNvPr id="15" name="Graphic 14">
            <a:extLst>
              <a:ext uri="{FF2B5EF4-FFF2-40B4-BE49-F238E27FC236}">
                <a16:creationId xmlns:a16="http://schemas.microsoft.com/office/drawing/2014/main" id="{1C2E9F1E-C80D-2147-A221-80351EEE860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7988" y="430213"/>
            <a:ext cx="981996" cy="603794"/>
          </a:xfrm>
          <a:prstGeom prst="rect">
            <a:avLst/>
          </a:prstGeom>
        </p:spPr>
      </p:pic>
    </p:spTree>
    <p:extLst>
      <p:ext uri="{BB962C8B-B14F-4D97-AF65-F5344CB8AC3E}">
        <p14:creationId xmlns:p14="http://schemas.microsoft.com/office/powerpoint/2010/main" val="346682951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Lst>
  <p:transition spd="slow">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423">
          <p15:clr>
            <a:srgbClr val="F26B43"/>
          </p15:clr>
        </p15:guide>
        <p15:guide id="4" orient="horz" pos="4055">
          <p15:clr>
            <a:srgbClr val="F26B43"/>
          </p15:clr>
        </p15:guide>
        <p15:guide id="5" pos="257">
          <p15:clr>
            <a:srgbClr val="F26B43"/>
          </p15:clr>
        </p15:guide>
        <p15:guide id="6" orient="horz" pos="267">
          <p15:clr>
            <a:srgbClr val="F26B43"/>
          </p15:clr>
        </p15:guide>
        <p15:guide id="7" orient="horz" pos="913">
          <p15:clr>
            <a:srgbClr val="F26B43"/>
          </p15:clr>
        </p15:guide>
        <p15:guide id="8" orient="horz" pos="23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sitting at a table&#10;&#10;Description automatically generated with low confidence">
            <a:extLst>
              <a:ext uri="{FF2B5EF4-FFF2-40B4-BE49-F238E27FC236}">
                <a16:creationId xmlns:a16="http://schemas.microsoft.com/office/drawing/2014/main" id="{DCBE70AB-8AB9-9D4D-9536-1956B099D4F3}"/>
              </a:ext>
            </a:extLst>
          </p:cNvPr>
          <p:cNvPicPr>
            <a:picLocks noChangeAspect="1"/>
          </p:cNvPicPr>
          <p:nvPr/>
        </p:nvPicPr>
        <p:blipFill rotWithShape="1">
          <a:blip r:embed="rId2">
            <a:alphaModFix amt="80000"/>
          </a:blip>
          <a:srcRect t="22571" r="12102" b="10470"/>
          <a:stretch/>
        </p:blipFill>
        <p:spPr>
          <a:xfrm>
            <a:off x="0" y="0"/>
            <a:ext cx="12192000" cy="6868633"/>
          </a:xfrm>
          <a:prstGeom prst="rect">
            <a:avLst/>
          </a:prstGeom>
          <a:solidFill>
            <a:schemeClr val="tx1"/>
          </a:solidFill>
        </p:spPr>
      </p:pic>
      <p:sp>
        <p:nvSpPr>
          <p:cNvPr id="2" name="Title 1">
            <a:extLst>
              <a:ext uri="{FF2B5EF4-FFF2-40B4-BE49-F238E27FC236}">
                <a16:creationId xmlns:a16="http://schemas.microsoft.com/office/drawing/2014/main" id="{22FC57C5-9AA9-8847-9067-FFF94906BF01}"/>
              </a:ext>
            </a:extLst>
          </p:cNvPr>
          <p:cNvSpPr>
            <a:spLocks noGrp="1"/>
          </p:cNvSpPr>
          <p:nvPr>
            <p:ph type="title"/>
          </p:nvPr>
        </p:nvSpPr>
        <p:spPr>
          <a:xfrm>
            <a:off x="363164" y="1713168"/>
            <a:ext cx="7848252" cy="3077766"/>
          </a:xfrm>
        </p:spPr>
        <p:txBody>
          <a:bodyPr/>
          <a:lstStyle/>
          <a:p>
            <a:r>
              <a:rPr lang="en-US">
                <a:solidFill>
                  <a:schemeClr val="bg1"/>
                </a:solidFill>
                <a:latin typeface="Arial Black"/>
                <a:cs typeface="Arial Black" panose="020B0604020202020204" pitchFamily="34" charset="0"/>
              </a:rPr>
              <a:t>BLETCHEY AND FENNY STRATFORD</a:t>
            </a:r>
            <a:br>
              <a:rPr lang="en-US">
                <a:latin typeface="Arial Black"/>
                <a:cs typeface="Arial Black" panose="020B0604020202020204" pitchFamily="34" charset="0"/>
              </a:rPr>
            </a:br>
            <a:r>
              <a:rPr lang="en-US">
                <a:solidFill>
                  <a:schemeClr val="bg1"/>
                </a:solidFill>
                <a:latin typeface="Arial Black"/>
                <a:cs typeface="Arial Black" panose="020B0604020202020204" pitchFamily="34" charset="0"/>
              </a:rPr>
              <a:t>TOWN DEAL</a:t>
            </a:r>
            <a:br>
              <a:rPr lang="en-US">
                <a:latin typeface="Arial Black" panose="020B0604020202020204" pitchFamily="34" charset="0"/>
                <a:cs typeface="Arial Black" panose="020B0604020202020204" pitchFamily="34" charset="0"/>
              </a:rPr>
            </a:br>
            <a:endParaRPr lang="en-US">
              <a:solidFill>
                <a:schemeClr val="bg1"/>
              </a:solidFill>
              <a:latin typeface="Arial Black"/>
              <a:cs typeface="Arial Black" panose="020B0604020202020204" pitchFamily="34" charset="0"/>
            </a:endParaRPr>
          </a:p>
        </p:txBody>
      </p:sp>
      <p:pic>
        <p:nvPicPr>
          <p:cNvPr id="6" name="Graphic 5">
            <a:extLst>
              <a:ext uri="{FF2B5EF4-FFF2-40B4-BE49-F238E27FC236}">
                <a16:creationId xmlns:a16="http://schemas.microsoft.com/office/drawing/2014/main" id="{75D74352-AD37-1C44-9FD5-E420A2B929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7988" y="430213"/>
            <a:ext cx="981996" cy="603794"/>
          </a:xfrm>
          <a:prstGeom prst="rect">
            <a:avLst/>
          </a:prstGeom>
        </p:spPr>
      </p:pic>
      <p:sp>
        <p:nvSpPr>
          <p:cNvPr id="5" name="Text Placeholder 4">
            <a:extLst>
              <a:ext uri="{FF2B5EF4-FFF2-40B4-BE49-F238E27FC236}">
                <a16:creationId xmlns:a16="http://schemas.microsoft.com/office/drawing/2014/main" id="{34AB6F60-AC36-4FDD-B8FD-FE45B8DB973E}"/>
              </a:ext>
            </a:extLst>
          </p:cNvPr>
          <p:cNvSpPr>
            <a:spLocks noGrp="1"/>
          </p:cNvSpPr>
          <p:nvPr>
            <p:ph type="body" idx="1"/>
          </p:nvPr>
        </p:nvSpPr>
        <p:spPr>
          <a:xfrm>
            <a:off x="407988" y="5064980"/>
            <a:ext cx="3851924" cy="641201"/>
          </a:xfrm>
        </p:spPr>
        <p:txBody>
          <a:bodyPr/>
          <a:lstStyle/>
          <a:p>
            <a:r>
              <a:rPr lang="en-GB" sz="3000" b="1">
                <a:solidFill>
                  <a:schemeClr val="bg1"/>
                </a:solidFill>
              </a:rPr>
              <a:t>May </a:t>
            </a:r>
            <a:r>
              <a:rPr lang="en-GB" sz="3000" b="1" dirty="0">
                <a:solidFill>
                  <a:schemeClr val="bg1"/>
                </a:solidFill>
              </a:rPr>
              <a:t>2023</a:t>
            </a:r>
          </a:p>
        </p:txBody>
      </p:sp>
      <p:pic>
        <p:nvPicPr>
          <p:cNvPr id="3" name="Picture 2">
            <a:extLst>
              <a:ext uri="{FF2B5EF4-FFF2-40B4-BE49-F238E27FC236}">
                <a16:creationId xmlns:a16="http://schemas.microsoft.com/office/drawing/2014/main" id="{E60CC668-A488-4061-B63A-C2D10309BF7E}"/>
              </a:ext>
            </a:extLst>
          </p:cNvPr>
          <p:cNvPicPr>
            <a:picLocks noChangeAspect="1"/>
          </p:cNvPicPr>
          <p:nvPr/>
        </p:nvPicPr>
        <p:blipFill rotWithShape="1">
          <a:blip r:embed="rId5"/>
          <a:srcRect b="19620"/>
          <a:stretch/>
        </p:blipFill>
        <p:spPr>
          <a:xfrm>
            <a:off x="9423518" y="235243"/>
            <a:ext cx="2530059" cy="798764"/>
          </a:xfrm>
          <a:prstGeom prst="rect">
            <a:avLst/>
          </a:prstGeom>
        </p:spPr>
      </p:pic>
      <p:pic>
        <p:nvPicPr>
          <p:cNvPr id="7" name="Picture 6">
            <a:extLst>
              <a:ext uri="{FF2B5EF4-FFF2-40B4-BE49-F238E27FC236}">
                <a16:creationId xmlns:a16="http://schemas.microsoft.com/office/drawing/2014/main" id="{53CC2A49-D956-4730-AEEE-411F2C8D459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318487" y="5965315"/>
            <a:ext cx="2635090" cy="657442"/>
          </a:xfrm>
          <a:prstGeom prst="rect">
            <a:avLst/>
          </a:prstGeom>
        </p:spPr>
      </p:pic>
    </p:spTree>
    <p:extLst>
      <p:ext uri="{BB962C8B-B14F-4D97-AF65-F5344CB8AC3E}">
        <p14:creationId xmlns:p14="http://schemas.microsoft.com/office/powerpoint/2010/main" val="3682212651"/>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3751083" y="311270"/>
            <a:ext cx="7789888" cy="584149"/>
          </a:xfrm>
          <a:prstGeom prst="rect">
            <a:avLst/>
          </a:prstGeom>
          <a:noFill/>
          <a:ln>
            <a:noFill/>
          </a:ln>
        </p:spPr>
        <p:txBody>
          <a:bodyPr spcFirstLastPara="1" wrap="square" lIns="0" tIns="0" rIns="0" bIns="0" anchor="t" anchorCtr="0">
            <a:noAutofit/>
          </a:bodyPr>
          <a:lstStyle/>
          <a:p>
            <a:pPr marL="0" indent="0"/>
            <a:r>
              <a:rPr lang="en-GB" sz="4000" err="1">
                <a:solidFill>
                  <a:schemeClr val="accent2"/>
                </a:solidFill>
                <a:latin typeface="Calibri" panose="020F0502020204030204" pitchFamily="34" charset="0"/>
                <a:cs typeface="Calibri" panose="020F0502020204030204" pitchFamily="34" charset="0"/>
              </a:rPr>
              <a:t>Redway</a:t>
            </a:r>
            <a:r>
              <a:rPr lang="en-GB" sz="4000">
                <a:solidFill>
                  <a:schemeClr val="accent2"/>
                </a:solidFill>
                <a:latin typeface="Calibri" panose="020F0502020204030204" pitchFamily="34" charset="0"/>
                <a:cs typeface="Calibri" panose="020F0502020204030204" pitchFamily="34" charset="0"/>
              </a:rPr>
              <a:t> Improvements</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3451386265"/>
              </p:ext>
            </p:extLst>
          </p:nvPr>
        </p:nvGraphicFramePr>
        <p:xfrm>
          <a:off x="569644" y="1258207"/>
          <a:ext cx="10850000" cy="446147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400" b="1" i="0" u="none" strike="noStrike" cap="none">
                          <a:solidFill>
                            <a:schemeClr val="dk1"/>
                          </a:solidFill>
                          <a:effectLst/>
                          <a:latin typeface="+mn-lt"/>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kern="1200">
                          <a:solidFill>
                            <a:schemeClr val="dk1"/>
                          </a:solidFill>
                          <a:latin typeface="+mn-lt"/>
                          <a:ea typeface="+mn-ea"/>
                          <a:cs typeface="+mn-cs"/>
                        </a:rPr>
                        <a:t>To design and deliver a </a:t>
                      </a:r>
                      <a:r>
                        <a:rPr lang="en-GB" sz="1400" b="0" kern="1200" err="1">
                          <a:solidFill>
                            <a:schemeClr val="dk1"/>
                          </a:solidFill>
                          <a:latin typeface="+mn-lt"/>
                          <a:ea typeface="+mn-ea"/>
                          <a:cs typeface="+mn-cs"/>
                        </a:rPr>
                        <a:t>Redway</a:t>
                      </a:r>
                      <a:r>
                        <a:rPr lang="en-GB" sz="1400" b="0" kern="1200">
                          <a:solidFill>
                            <a:schemeClr val="dk1"/>
                          </a:solidFill>
                          <a:latin typeface="+mn-lt"/>
                          <a:ea typeface="+mn-ea"/>
                          <a:cs typeface="+mn-cs"/>
                        </a:rPr>
                        <a:t> facility and highway improvement scheme. There will be 4 sections to the project</a:t>
                      </a:r>
                    </a:p>
                  </a:txBody>
                  <a:tcPr marL="144637" marR="144637" marT="72320" marB="72320"/>
                </a:tc>
                <a:extLst>
                  <a:ext uri="{0D108BD9-81ED-4DB2-BD59-A6C34878D82A}">
                    <a16:rowId xmlns:a16="http://schemas.microsoft.com/office/drawing/2014/main" val="825825125"/>
                  </a:ext>
                </a:extLst>
              </a:tr>
              <a:tr h="444930">
                <a:tc>
                  <a:txBody>
                    <a:bodyPr/>
                    <a:lstStyle/>
                    <a:p>
                      <a:r>
                        <a:rPr lang="en-GB" sz="1400" b="1" i="0" u="none" strike="noStrike" cap="none">
                          <a:solidFill>
                            <a:schemeClr val="dk1"/>
                          </a:solidFill>
                          <a:effectLst/>
                          <a:latin typeface="+mn-lt"/>
                          <a:ea typeface="+mn-ea"/>
                          <a:cs typeface="+mn-cs"/>
                          <a:sym typeface="Arial"/>
                        </a:rPr>
                        <a:t>Business Case Progress:</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Business Case approved March 2022, first release of funds received June 2022</a:t>
                      </a:r>
                    </a:p>
                  </a:txBody>
                  <a:tcPr marL="144637" marR="144637" marT="72320" marB="72320"/>
                </a:tc>
                <a:extLst>
                  <a:ext uri="{0D108BD9-81ED-4DB2-BD59-A6C34878D82A}">
                    <a16:rowId xmlns:a16="http://schemas.microsoft.com/office/drawing/2014/main" val="3233212571"/>
                  </a:ext>
                </a:extLst>
              </a:tr>
              <a:tr h="444930">
                <a:tc>
                  <a:txBody>
                    <a:bodyPr/>
                    <a:lstStyle/>
                    <a:p>
                      <a:r>
                        <a:rPr lang="en-GB" sz="1400" b="1" i="0" u="none" strike="noStrike" cap="none">
                          <a:solidFill>
                            <a:schemeClr val="dk1"/>
                          </a:solidFill>
                          <a:effectLst/>
                          <a:latin typeface="+mn-lt"/>
                          <a:ea typeface="+mn-ea"/>
                          <a:cs typeface="+mn-cs"/>
                          <a:sym typeface="Arial"/>
                        </a:rPr>
                        <a:t>Project Value:</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£760,000</a:t>
                      </a:r>
                    </a:p>
                  </a:txBody>
                  <a:tcPr marL="144637" marR="144637" marT="72320" marB="72320"/>
                </a:tc>
                <a:extLst>
                  <a:ext uri="{0D108BD9-81ED-4DB2-BD59-A6C34878D82A}">
                    <a16:rowId xmlns:a16="http://schemas.microsoft.com/office/drawing/2014/main" val="1984394014"/>
                  </a:ext>
                </a:extLst>
              </a:tr>
              <a:tr h="444930">
                <a:tc>
                  <a:txBody>
                    <a:bodyPr/>
                    <a:lstStyle/>
                    <a:p>
                      <a:r>
                        <a:rPr lang="en-GB" sz="1400" b="1" i="0" u="none" strike="noStrike" cap="none">
                          <a:solidFill>
                            <a:schemeClr val="dk1"/>
                          </a:solidFill>
                          <a:effectLst/>
                          <a:latin typeface="+mn-lt"/>
                          <a:ea typeface="+mn-ea"/>
                          <a:cs typeface="+mn-cs"/>
                          <a:sym typeface="Arial"/>
                        </a:rPr>
                        <a:t>Delivery Body:</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Milton Keynes City Council</a:t>
                      </a:r>
                    </a:p>
                  </a:txBody>
                  <a:tcPr marL="144637" marR="144637" marT="72320" marB="72320"/>
                </a:tc>
                <a:extLst>
                  <a:ext uri="{0D108BD9-81ED-4DB2-BD59-A6C34878D82A}">
                    <a16:rowId xmlns:a16="http://schemas.microsoft.com/office/drawing/2014/main" val="996023405"/>
                  </a:ext>
                </a:extLst>
              </a:tr>
              <a:tr h="444930">
                <a:tc gridSpan="2">
                  <a:txBody>
                    <a:bodyPr/>
                    <a:lstStyle/>
                    <a:p>
                      <a:r>
                        <a:rPr lang="en-GB" sz="1400" b="1" i="0" u="none" strike="noStrike" cap="none">
                          <a:solidFill>
                            <a:schemeClr val="dk1"/>
                          </a:solidFill>
                          <a:effectLst/>
                          <a:latin typeface="+mn-lt"/>
                          <a:ea typeface="+mn-ea"/>
                          <a:cs typeface="+mn-cs"/>
                          <a:sym typeface="Arial"/>
                        </a:rPr>
                        <a:t>Project Details:</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Towns Deal will provide funding to deliver Section 4 of the Blue Lagoon Scheme (Scheme 251) </a:t>
                      </a:r>
                      <a:r>
                        <a:rPr lang="en-GB" sz="1400" b="0" i="0" u="none" strike="noStrike" cap="none" err="1">
                          <a:solidFill>
                            <a:schemeClr val="dk1"/>
                          </a:solidFill>
                          <a:effectLst/>
                          <a:latin typeface="+mn-lt"/>
                          <a:ea typeface="+mn-ea"/>
                          <a:cs typeface="+mn-cs"/>
                          <a:sym typeface="Arial"/>
                        </a:rPr>
                        <a:t>Redways</a:t>
                      </a:r>
                      <a:r>
                        <a:rPr lang="en-GB" sz="1400" b="0" i="0" u="none" strike="noStrike" cap="none">
                          <a:solidFill>
                            <a:schemeClr val="dk1"/>
                          </a:solidFill>
                          <a:effectLst/>
                          <a:latin typeface="+mn-lt"/>
                          <a:ea typeface="+mn-ea"/>
                          <a:cs typeface="+mn-cs"/>
                          <a:sym typeface="Arial"/>
                        </a:rPr>
                        <a:t> route. </a:t>
                      </a:r>
                    </a:p>
                    <a:p>
                      <a:pPr marL="285750" indent="-285750">
                        <a:buFont typeface="Arial" panose="020B0604020202020204" pitchFamily="34" charset="0"/>
                        <a:buChar char="•"/>
                      </a:pP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scheme is part of the Highways Committed Schemes to support current and future development. It will provide the link from the existing </a:t>
                      </a:r>
                      <a:r>
                        <a:rPr lang="en-GB" sz="1400" b="0" i="0" u="none" strike="noStrike" cap="none" err="1">
                          <a:solidFill>
                            <a:schemeClr val="dk1"/>
                          </a:solidFill>
                          <a:effectLst/>
                          <a:latin typeface="+mn-lt"/>
                          <a:ea typeface="+mn-ea"/>
                          <a:cs typeface="+mn-cs"/>
                          <a:sym typeface="Arial"/>
                        </a:rPr>
                        <a:t>Redways</a:t>
                      </a:r>
                      <a:r>
                        <a:rPr lang="en-GB" sz="1400" b="0" i="0" u="none" strike="noStrike" cap="none">
                          <a:solidFill>
                            <a:schemeClr val="dk1"/>
                          </a:solidFill>
                          <a:effectLst/>
                          <a:latin typeface="+mn-lt"/>
                          <a:ea typeface="+mn-ea"/>
                          <a:cs typeface="+mn-cs"/>
                          <a:sym typeface="Arial"/>
                        </a:rPr>
                        <a:t> in Bletchley from the Lakes Estate, Newton Leys and Blue Lagoon Nature Reserve to Bletchley Town centre via the highways infrastructure at Water Eaton Road. </a:t>
                      </a:r>
                    </a:p>
                    <a:p>
                      <a:pPr marL="285750" indent="-285750">
                        <a:buFont typeface="Arial" panose="020B0604020202020204" pitchFamily="34" charset="0"/>
                        <a:buChar char="•"/>
                      </a:pP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section of the route is critical in unlocking the wider benefits and usability of the proposed sections of the route, Sections 1, 2 and 3, which would otherwise be disconnected from the wider road infrastructure.</a:t>
                      </a: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2160218071"/>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3751083" y="311270"/>
            <a:ext cx="7789888"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Technology Park Bletchley</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3554008398"/>
              </p:ext>
            </p:extLst>
          </p:nvPr>
        </p:nvGraphicFramePr>
        <p:xfrm>
          <a:off x="569644" y="1258207"/>
          <a:ext cx="10850000" cy="467483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400" b="1" i="0" u="none" strike="noStrike" cap="none">
                          <a:solidFill>
                            <a:schemeClr val="dk1"/>
                          </a:solidFill>
                          <a:effectLst/>
                          <a:latin typeface="+mn-lt"/>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To deliver learning equipment to support digital skills and capabilities in Bletchley and Fenny Stratford for over 500 students per annum</a:t>
                      </a:r>
                    </a:p>
                  </a:txBody>
                  <a:tcPr marL="144637" marR="144637" marT="72320" marB="72320"/>
                </a:tc>
                <a:extLst>
                  <a:ext uri="{0D108BD9-81ED-4DB2-BD59-A6C34878D82A}">
                    <a16:rowId xmlns:a16="http://schemas.microsoft.com/office/drawing/2014/main" val="825825125"/>
                  </a:ext>
                </a:extLst>
              </a:tr>
              <a:tr h="444930">
                <a:tc>
                  <a:txBody>
                    <a:bodyPr/>
                    <a:lstStyle/>
                    <a:p>
                      <a:r>
                        <a:rPr lang="en-GB" sz="1400" b="1" i="0" u="none" strike="noStrike" cap="none">
                          <a:solidFill>
                            <a:schemeClr val="dk1"/>
                          </a:solidFill>
                          <a:effectLst/>
                          <a:latin typeface="+mn-lt"/>
                          <a:ea typeface="+mn-ea"/>
                          <a:cs typeface="+mn-cs"/>
                          <a:sym typeface="Arial"/>
                        </a:rPr>
                        <a:t>Business Case Progress:</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Business Case approved March 2022, first release of funds received June 2022</a:t>
                      </a:r>
                    </a:p>
                  </a:txBody>
                  <a:tcPr marL="144637" marR="144637" marT="72320" marB="72320"/>
                </a:tc>
                <a:extLst>
                  <a:ext uri="{0D108BD9-81ED-4DB2-BD59-A6C34878D82A}">
                    <a16:rowId xmlns:a16="http://schemas.microsoft.com/office/drawing/2014/main" val="3233212571"/>
                  </a:ext>
                </a:extLst>
              </a:tr>
              <a:tr h="444930">
                <a:tc>
                  <a:txBody>
                    <a:bodyPr/>
                    <a:lstStyle/>
                    <a:p>
                      <a:r>
                        <a:rPr lang="en-GB" sz="1400" b="1" i="0" u="none" strike="noStrike" cap="none">
                          <a:solidFill>
                            <a:schemeClr val="dk1"/>
                          </a:solidFill>
                          <a:effectLst/>
                          <a:latin typeface="+mn-lt"/>
                          <a:ea typeface="+mn-ea"/>
                          <a:cs typeface="+mn-cs"/>
                          <a:sym typeface="Arial"/>
                        </a:rPr>
                        <a:t>Project Value:</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£306,000</a:t>
                      </a:r>
                    </a:p>
                  </a:txBody>
                  <a:tcPr marL="144637" marR="144637" marT="72320" marB="72320"/>
                </a:tc>
                <a:extLst>
                  <a:ext uri="{0D108BD9-81ED-4DB2-BD59-A6C34878D82A}">
                    <a16:rowId xmlns:a16="http://schemas.microsoft.com/office/drawing/2014/main" val="1984394014"/>
                  </a:ext>
                </a:extLst>
              </a:tr>
              <a:tr h="444930">
                <a:tc>
                  <a:txBody>
                    <a:bodyPr/>
                    <a:lstStyle/>
                    <a:p>
                      <a:r>
                        <a:rPr lang="en-GB" sz="1400" b="1" i="0" u="none" strike="noStrike" cap="none">
                          <a:solidFill>
                            <a:schemeClr val="dk1"/>
                          </a:solidFill>
                          <a:effectLst/>
                          <a:latin typeface="+mn-lt"/>
                          <a:ea typeface="+mn-ea"/>
                          <a:cs typeface="+mn-cs"/>
                          <a:sym typeface="Arial"/>
                        </a:rPr>
                        <a:t>Delivery Body:</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Milton Keynes College</a:t>
                      </a:r>
                    </a:p>
                  </a:txBody>
                  <a:tcPr marL="144637" marR="144637" marT="72320" marB="72320"/>
                </a:tc>
                <a:extLst>
                  <a:ext uri="{0D108BD9-81ED-4DB2-BD59-A6C34878D82A}">
                    <a16:rowId xmlns:a16="http://schemas.microsoft.com/office/drawing/2014/main" val="996023405"/>
                  </a:ext>
                </a:extLst>
              </a:tr>
              <a:tr h="444930">
                <a:tc gridSpan="2">
                  <a:txBody>
                    <a:bodyPr/>
                    <a:lstStyle/>
                    <a:p>
                      <a:r>
                        <a:rPr lang="en-GB" sz="1400" b="1" i="0" u="none" strike="noStrike" cap="none">
                          <a:solidFill>
                            <a:schemeClr val="dk1"/>
                          </a:solidFill>
                          <a:effectLst/>
                          <a:latin typeface="+mn-lt"/>
                          <a:ea typeface="+mn-ea"/>
                          <a:cs typeface="+mn-cs"/>
                          <a:sym typeface="Arial"/>
                        </a:rPr>
                        <a:t>Project Details:</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Towns Fund investment will support the delivery of hardware and equipment to support digital skills development. </a:t>
                      </a:r>
                    </a:p>
                    <a:p>
                      <a:pPr marL="285750" indent="-285750">
                        <a:buFont typeface="Arial" panose="020B0604020202020204" pitchFamily="34" charset="0"/>
                        <a:buChar char="•"/>
                      </a:pP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resource will be delivered in the enterprise lab of the South-Central Institute of Technology and will have the capability to be fully self-contained, flexible and mobile. </a:t>
                      </a:r>
                    </a:p>
                    <a:p>
                      <a:pPr marL="285750" indent="-285750">
                        <a:buFont typeface="Arial" panose="020B0604020202020204" pitchFamily="34" charset="0"/>
                        <a:buChar char="•"/>
                      </a:pP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unit will enable the resource to be transported to other education settings to extend its use and impact across the area. </a:t>
                      </a:r>
                    </a:p>
                    <a:p>
                      <a:pPr marL="285750" indent="-285750">
                        <a:buFont typeface="Arial" panose="020B0604020202020204" pitchFamily="34" charset="0"/>
                        <a:buChar char="•"/>
                      </a:pP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resource could also be used by other groups in the community such as the Rivers Centre and other local Community Centres that support adults as well as young people.</a:t>
                      </a: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3491994983"/>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3236178" y="311270"/>
            <a:ext cx="7789888"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Transformation at Bletchley Park</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1220683457"/>
              </p:ext>
            </p:extLst>
          </p:nvPr>
        </p:nvGraphicFramePr>
        <p:xfrm>
          <a:off x="569644" y="1258207"/>
          <a:ext cx="10850000" cy="518247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400" b="1" i="0" u="none" strike="noStrike" cap="none">
                          <a:solidFill>
                            <a:schemeClr val="dk1"/>
                          </a:solidFill>
                          <a:effectLst/>
                          <a:latin typeface="+mn-lt"/>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This project will involve the redevelopment of a significant wartime building (Block E) at Bletchley Park to facilitate the creation of a new dedicated learning facility, with eight new fully accessible classrooms and a high specification lecture theatre. </a:t>
                      </a:r>
                    </a:p>
                  </a:txBody>
                  <a:tcPr marL="144637" marR="144637" marT="72320" marB="72320"/>
                </a:tc>
                <a:extLst>
                  <a:ext uri="{0D108BD9-81ED-4DB2-BD59-A6C34878D82A}">
                    <a16:rowId xmlns:a16="http://schemas.microsoft.com/office/drawing/2014/main" val="825825125"/>
                  </a:ext>
                </a:extLst>
              </a:tr>
              <a:tr h="444930">
                <a:tc>
                  <a:txBody>
                    <a:bodyPr/>
                    <a:lstStyle/>
                    <a:p>
                      <a:r>
                        <a:rPr lang="en-GB" sz="1400" b="1" i="0" u="none" strike="noStrike" cap="none">
                          <a:solidFill>
                            <a:schemeClr val="dk1"/>
                          </a:solidFill>
                          <a:effectLst/>
                          <a:latin typeface="+mn-lt"/>
                          <a:ea typeface="+mn-ea"/>
                          <a:cs typeface="+mn-cs"/>
                          <a:sym typeface="Arial"/>
                        </a:rPr>
                        <a:t>Business Case Progress:</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Business Case approved March 2022, first release of funds received June 2022</a:t>
                      </a:r>
                    </a:p>
                  </a:txBody>
                  <a:tcPr marL="144637" marR="144637" marT="72320" marB="72320"/>
                </a:tc>
                <a:extLst>
                  <a:ext uri="{0D108BD9-81ED-4DB2-BD59-A6C34878D82A}">
                    <a16:rowId xmlns:a16="http://schemas.microsoft.com/office/drawing/2014/main" val="3233212571"/>
                  </a:ext>
                </a:extLst>
              </a:tr>
              <a:tr h="444930">
                <a:tc>
                  <a:txBody>
                    <a:bodyPr/>
                    <a:lstStyle/>
                    <a:p>
                      <a:r>
                        <a:rPr lang="en-GB" sz="1400" b="1" i="0" u="none" strike="noStrike" cap="none">
                          <a:solidFill>
                            <a:schemeClr val="dk1"/>
                          </a:solidFill>
                          <a:effectLst/>
                          <a:latin typeface="+mn-lt"/>
                          <a:ea typeface="+mn-ea"/>
                          <a:cs typeface="+mn-cs"/>
                          <a:sym typeface="Arial"/>
                        </a:rPr>
                        <a:t>Project Value:</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£2,240,000</a:t>
                      </a:r>
                    </a:p>
                  </a:txBody>
                  <a:tcPr marL="144637" marR="144637" marT="72320" marB="72320"/>
                </a:tc>
                <a:extLst>
                  <a:ext uri="{0D108BD9-81ED-4DB2-BD59-A6C34878D82A}">
                    <a16:rowId xmlns:a16="http://schemas.microsoft.com/office/drawing/2014/main" val="1984394014"/>
                  </a:ext>
                </a:extLst>
              </a:tr>
              <a:tr h="444930">
                <a:tc>
                  <a:txBody>
                    <a:bodyPr/>
                    <a:lstStyle/>
                    <a:p>
                      <a:r>
                        <a:rPr lang="en-GB" sz="1400" b="1" i="0" u="none" strike="noStrike" cap="none">
                          <a:solidFill>
                            <a:schemeClr val="dk1"/>
                          </a:solidFill>
                          <a:effectLst/>
                          <a:latin typeface="+mn-lt"/>
                          <a:ea typeface="+mn-ea"/>
                          <a:cs typeface="+mn-cs"/>
                          <a:sym typeface="Arial"/>
                        </a:rPr>
                        <a:t>Delivery Body:</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Bletchley Park Trust</a:t>
                      </a:r>
                    </a:p>
                  </a:txBody>
                  <a:tcPr marL="144637" marR="144637" marT="72320" marB="72320"/>
                </a:tc>
                <a:extLst>
                  <a:ext uri="{0D108BD9-81ED-4DB2-BD59-A6C34878D82A}">
                    <a16:rowId xmlns:a16="http://schemas.microsoft.com/office/drawing/2014/main" val="996023405"/>
                  </a:ext>
                </a:extLst>
              </a:tr>
              <a:tr h="444930">
                <a:tc gridSpan="2">
                  <a:txBody>
                    <a:bodyPr/>
                    <a:lstStyle/>
                    <a:p>
                      <a:r>
                        <a:rPr lang="en-GB" sz="1400" b="1" i="0" u="none" strike="noStrike" cap="none">
                          <a:solidFill>
                            <a:schemeClr val="dk1"/>
                          </a:solidFill>
                          <a:effectLst/>
                          <a:latin typeface="+mn-lt"/>
                          <a:ea typeface="+mn-ea"/>
                          <a:cs typeface="+mn-cs"/>
                          <a:sym typeface="Arial"/>
                        </a:rPr>
                        <a:t>Project Details:</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project is a key component of a wider scheme to renovate historic wartime Blocks A &amp; E including major new gallery spaces and a collection centre. The renovation of these heritage assets is a unique opportunity to shed light on a crucial part of British WW2 history and open more of the site to the public.  The project will provide learning opportunities and experiences to attract onsite and outreach visits, expanding the reach of the Bletchley Park stories and achievements.</a:t>
                      </a:r>
                    </a:p>
                    <a:p>
                      <a:pPr marL="0" indent="0">
                        <a:buFont typeface="Arial" panose="020B0604020202020204" pitchFamily="34" charset="0"/>
                        <a:buNone/>
                      </a:pPr>
                      <a:r>
                        <a:rPr lang="en-GB" sz="1400" b="0" i="0" u="none" strike="noStrike" cap="none">
                          <a:solidFill>
                            <a:schemeClr val="dk1"/>
                          </a:solidFill>
                          <a:effectLst/>
                          <a:latin typeface="+mn-lt"/>
                          <a:ea typeface="+mn-ea"/>
                          <a:cs typeface="+mn-cs"/>
                          <a:sym typeface="Arial"/>
                        </a:rPr>
                        <a:t> </a:t>
                      </a:r>
                    </a:p>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Learning activities at Bletchley Park are currently delivered from two permanent and two temporary classrooms.  Planning consent requires these two temporary classroom spaces to be removed in Spring 2023. </a:t>
                      </a:r>
                    </a:p>
                    <a:p>
                      <a:pPr marL="0" indent="0">
                        <a:buFont typeface="Arial" panose="020B0604020202020204" pitchFamily="34" charset="0"/>
                        <a:buNone/>
                      </a:pP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proposed investment will increase capacity on site and enable Bletchley Park to work with neighbourhood schools to build engagement and increase visits from Bletchley and Fenny Stratford schools.</a:t>
                      </a: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2753560641"/>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4211582" y="311270"/>
            <a:ext cx="7789888"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Fibre Connectivity</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2270325554"/>
              </p:ext>
            </p:extLst>
          </p:nvPr>
        </p:nvGraphicFramePr>
        <p:xfrm>
          <a:off x="569644" y="1258207"/>
          <a:ext cx="10850000" cy="552827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400" b="1" i="0" u="none" strike="noStrike" cap="none">
                          <a:solidFill>
                            <a:schemeClr val="dk1"/>
                          </a:solidFill>
                          <a:effectLst/>
                          <a:latin typeface="+mn-lt"/>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To provide fibre connectivity to areas within the Town Deal area not yet connected to a fibre network</a:t>
                      </a:r>
                    </a:p>
                  </a:txBody>
                  <a:tcPr marL="144637" marR="144637" marT="72320" marB="72320"/>
                </a:tc>
                <a:extLst>
                  <a:ext uri="{0D108BD9-81ED-4DB2-BD59-A6C34878D82A}">
                    <a16:rowId xmlns:a16="http://schemas.microsoft.com/office/drawing/2014/main" val="825825125"/>
                  </a:ext>
                </a:extLst>
              </a:tr>
              <a:tr h="444930">
                <a:tc>
                  <a:txBody>
                    <a:bodyPr/>
                    <a:lstStyle/>
                    <a:p>
                      <a:r>
                        <a:rPr lang="en-GB" sz="1400" b="1" i="0" u="none" strike="noStrike" cap="none">
                          <a:solidFill>
                            <a:schemeClr val="dk1"/>
                          </a:solidFill>
                          <a:effectLst/>
                          <a:latin typeface="+mn-lt"/>
                          <a:ea typeface="+mn-ea"/>
                          <a:cs typeface="+mn-cs"/>
                          <a:sym typeface="Arial"/>
                        </a:rPr>
                        <a:t>Business Case Progress:</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Business Case approved January 2022, first release of funds received April 2022</a:t>
                      </a:r>
                    </a:p>
                  </a:txBody>
                  <a:tcPr marL="144637" marR="144637" marT="72320" marB="72320"/>
                </a:tc>
                <a:extLst>
                  <a:ext uri="{0D108BD9-81ED-4DB2-BD59-A6C34878D82A}">
                    <a16:rowId xmlns:a16="http://schemas.microsoft.com/office/drawing/2014/main" val="3233212571"/>
                  </a:ext>
                </a:extLst>
              </a:tr>
              <a:tr h="444930">
                <a:tc>
                  <a:txBody>
                    <a:bodyPr/>
                    <a:lstStyle/>
                    <a:p>
                      <a:r>
                        <a:rPr lang="en-GB" sz="1400" b="1" i="0" u="none" strike="noStrike" cap="none">
                          <a:solidFill>
                            <a:schemeClr val="dk1"/>
                          </a:solidFill>
                          <a:effectLst/>
                          <a:latin typeface="+mn-lt"/>
                          <a:ea typeface="+mn-ea"/>
                          <a:cs typeface="+mn-cs"/>
                          <a:sym typeface="Arial"/>
                        </a:rPr>
                        <a:t>Project Value:</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£100,000</a:t>
                      </a:r>
                    </a:p>
                  </a:txBody>
                  <a:tcPr marL="144637" marR="144637" marT="72320" marB="72320"/>
                </a:tc>
                <a:extLst>
                  <a:ext uri="{0D108BD9-81ED-4DB2-BD59-A6C34878D82A}">
                    <a16:rowId xmlns:a16="http://schemas.microsoft.com/office/drawing/2014/main" val="1984394014"/>
                  </a:ext>
                </a:extLst>
              </a:tr>
              <a:tr h="444930">
                <a:tc>
                  <a:txBody>
                    <a:bodyPr/>
                    <a:lstStyle/>
                    <a:p>
                      <a:r>
                        <a:rPr lang="en-GB" sz="1400" b="1" i="0" u="none" strike="noStrike" cap="none">
                          <a:solidFill>
                            <a:schemeClr val="dk1"/>
                          </a:solidFill>
                          <a:effectLst/>
                          <a:latin typeface="+mn-lt"/>
                          <a:ea typeface="+mn-ea"/>
                          <a:cs typeface="+mn-cs"/>
                          <a:sym typeface="Arial"/>
                        </a:rPr>
                        <a:t>Delivery Body:</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Milton Keynes City Council</a:t>
                      </a:r>
                    </a:p>
                  </a:txBody>
                  <a:tcPr marL="144637" marR="144637" marT="72320" marB="72320"/>
                </a:tc>
                <a:extLst>
                  <a:ext uri="{0D108BD9-81ED-4DB2-BD59-A6C34878D82A}">
                    <a16:rowId xmlns:a16="http://schemas.microsoft.com/office/drawing/2014/main" val="996023405"/>
                  </a:ext>
                </a:extLst>
              </a:tr>
              <a:tr h="444930">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1" i="0" u="none" strike="noStrike" cap="none">
                          <a:solidFill>
                            <a:schemeClr val="dk1"/>
                          </a:solidFill>
                          <a:effectLst/>
                          <a:latin typeface="+mn-lt"/>
                          <a:ea typeface="+mn-ea"/>
                          <a:cs typeface="+mn-cs"/>
                          <a:sym typeface="Arial"/>
                        </a:rPr>
                        <a:t>Project Details:</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285750" lvl="0" indent="-285750" fontAlgn="base">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project will support the installation of fibre optic infrastructure to support full fibre connectivity </a:t>
                      </a:r>
                      <a:br>
                        <a:rPr lang="en-GB" sz="1400" b="0" i="0" u="none" strike="noStrike" cap="none">
                          <a:solidFill>
                            <a:schemeClr val="dk1"/>
                          </a:solidFill>
                          <a:effectLst/>
                          <a:latin typeface="+mn-lt"/>
                          <a:ea typeface="+mn-ea"/>
                          <a:cs typeface="+mn-cs"/>
                          <a:sym typeface="Arial"/>
                        </a:rPr>
                      </a:br>
                      <a:endParaRPr lang="en-GB" sz="1400" b="0" i="0" u="none" strike="noStrike" cap="none">
                        <a:solidFill>
                          <a:schemeClr val="dk1"/>
                        </a:solidFill>
                        <a:effectLst/>
                        <a:latin typeface="+mn-lt"/>
                        <a:ea typeface="+mn-ea"/>
                        <a:cs typeface="+mn-cs"/>
                        <a:sym typeface="Arial"/>
                      </a:endParaRPr>
                    </a:p>
                    <a:p>
                      <a:pPr marL="285750" lvl="0" indent="-285750" fontAlgn="base">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The project will connect 12 premises in Park Gardens to the network to enable purchase of a service as required by each household/business.</a:t>
                      </a:r>
                    </a:p>
                    <a:p>
                      <a:pPr marL="285750" lvl="0" indent="-285750" fontAlgn="base">
                        <a:buFont typeface="Arial" panose="020B0604020202020204" pitchFamily="34" charset="0"/>
                        <a:buChar char="•"/>
                      </a:pPr>
                      <a:endParaRPr lang="en-GB" sz="1400" b="0" i="0" u="none" strike="noStrike" cap="none">
                        <a:solidFill>
                          <a:schemeClr val="dk1"/>
                        </a:solidFill>
                        <a:effectLst/>
                        <a:latin typeface="+mn-lt"/>
                        <a:ea typeface="+mn-ea"/>
                        <a:cs typeface="+mn-cs"/>
                        <a:sym typeface="Arial"/>
                      </a:endParaRPr>
                    </a:p>
                    <a:p>
                      <a:pPr marL="285750" lvl="0" indent="-285750" fontAlgn="base">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Most of the benefits will be social rather than economic but could also help to Improve perceptions of the place by businesses, though gaining a forecast improvement is not feasible for this relatively small deployment area </a:t>
                      </a:r>
                    </a:p>
                    <a:p>
                      <a:pPr marL="285750" lvl="0" indent="-285750" fontAlgn="base">
                        <a:buFont typeface="Arial" panose="020B0604020202020204" pitchFamily="34" charset="0"/>
                        <a:buChar char="•"/>
                      </a:pPr>
                      <a:endParaRPr lang="en-GB" sz="1400" b="0" i="0" u="none" strike="noStrike" cap="none">
                        <a:solidFill>
                          <a:schemeClr val="dk1"/>
                        </a:solidFill>
                        <a:effectLst/>
                        <a:latin typeface="+mn-lt"/>
                        <a:ea typeface="+mn-ea"/>
                        <a:cs typeface="+mn-cs"/>
                        <a:sym typeface="Arial"/>
                      </a:endParaRPr>
                    </a:p>
                    <a:p>
                      <a:pPr marL="285750" lvl="0" indent="-285750">
                        <a:buFont typeface="Arial" panose="020B0604020202020204" pitchFamily="34" charset="0"/>
                        <a:buChar char="•"/>
                      </a:pPr>
                      <a:r>
                        <a:rPr lang="en-GB" sz="1400" b="0" i="0" u="none" strike="noStrike" cap="none">
                          <a:solidFill>
                            <a:schemeClr val="dk1"/>
                          </a:solidFill>
                          <a:effectLst/>
                          <a:latin typeface="+mn-lt"/>
                          <a:ea typeface="+mn-ea"/>
                          <a:cs typeface="+mn-cs"/>
                          <a:sym typeface="Arial"/>
                        </a:rPr>
                        <a:t>Increased Number of people who are able work remotely at least some of the time – 40 residents in Park Gardens are likely to fall into this category</a:t>
                      </a:r>
                    </a:p>
                    <a:p>
                      <a:pPr marL="0" lvl="0" indent="0">
                        <a:buFont typeface="Arial" panose="020B0604020202020204" pitchFamily="34" charset="0"/>
                        <a:buNone/>
                      </a:pPr>
                      <a:endParaRPr lang="en-GB" sz="1400" b="0" i="0" u="none" strike="noStrike" cap="none">
                        <a:solidFill>
                          <a:schemeClr val="dk1"/>
                        </a:solidFill>
                        <a:effectLst/>
                        <a:latin typeface="+mn-lt"/>
                        <a:ea typeface="+mn-ea"/>
                        <a:cs typeface="+mn-cs"/>
                        <a:sym typeface="Arial"/>
                      </a:endParaRPr>
                    </a:p>
                    <a:p>
                      <a:pPr marL="0" lvl="0" indent="0">
                        <a:buFont typeface="Arial" panose="020B0604020202020204" pitchFamily="34" charset="0"/>
                        <a:buNone/>
                      </a:pPr>
                      <a:r>
                        <a:rPr lang="en-GB" sz="1400" b="0" i="0" u="none" strike="noStrike" cap="none">
                          <a:solidFill>
                            <a:schemeClr val="dk1"/>
                          </a:solidFill>
                          <a:effectLst/>
                          <a:latin typeface="+mn-lt"/>
                          <a:ea typeface="+mn-ea"/>
                          <a:cs typeface="+mn-cs"/>
                          <a:sym typeface="Arial"/>
                        </a:rPr>
                        <a:t>**The contractor – City Fibre have indicated there may be issues relating to subsidy control, as a result the project is currently on hold awaiting the outcome of the Government project Gigabit scheme which will hopefully target the highlighted residents**</a:t>
                      </a: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446001583"/>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3178205" y="311270"/>
            <a:ext cx="9188389"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Active Marketing of Vacant Sites </a:t>
            </a:r>
          </a:p>
          <a:p>
            <a:pPr marL="0" indent="0"/>
            <a:r>
              <a:rPr lang="en-GB" sz="4000">
                <a:solidFill>
                  <a:schemeClr val="accent2"/>
                </a:solidFill>
                <a:latin typeface="Calibri" panose="020F0502020204030204" pitchFamily="34" charset="0"/>
                <a:cs typeface="Calibri" panose="020F0502020204030204" pitchFamily="34" charset="0"/>
              </a:rPr>
              <a:t>(</a:t>
            </a:r>
            <a:r>
              <a:rPr lang="en-GB" sz="4000" err="1">
                <a:solidFill>
                  <a:schemeClr val="accent2"/>
                </a:solidFill>
                <a:latin typeface="Calibri" panose="020F0502020204030204" pitchFamily="34" charset="0"/>
                <a:cs typeface="Calibri" panose="020F0502020204030204" pitchFamily="34" charset="0"/>
              </a:rPr>
              <a:t>AMoVS</a:t>
            </a:r>
            <a:r>
              <a:rPr lang="en-GB" sz="4000">
                <a:solidFill>
                  <a:schemeClr val="accent2"/>
                </a:solidFill>
                <a:latin typeface="Calibri" panose="020F0502020204030204" pitchFamily="34" charset="0"/>
                <a:cs typeface="Calibri" panose="020F0502020204030204" pitchFamily="34" charset="0"/>
              </a:rPr>
              <a:t>)</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3710024191"/>
              </p:ext>
            </p:extLst>
          </p:nvPr>
        </p:nvGraphicFramePr>
        <p:xfrm>
          <a:off x="559294" y="1639417"/>
          <a:ext cx="10815962" cy="5014620"/>
        </p:xfrm>
        <a:graphic>
          <a:graphicData uri="http://schemas.openxmlformats.org/drawingml/2006/table">
            <a:tbl>
              <a:tblPr firstRow="1" bandRow="1">
                <a:tableStyleId>{D7AC3CCA-C797-4891-BE02-D94E43425B78}</a:tableStyleId>
              </a:tblPr>
              <a:tblGrid>
                <a:gridCol w="4712904">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400" b="1" i="0" u="none" strike="noStrike" cap="none">
                          <a:solidFill>
                            <a:schemeClr val="dk1"/>
                          </a:solidFill>
                          <a:effectLst/>
                          <a:latin typeface="+mn-lt"/>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To promote the opportunities within the Bletchley Town deal area, attracting more investment, jobs and businesses.</a:t>
                      </a:r>
                    </a:p>
                  </a:txBody>
                  <a:tcPr marL="144637" marR="144637" marT="72320" marB="72320"/>
                </a:tc>
                <a:extLst>
                  <a:ext uri="{0D108BD9-81ED-4DB2-BD59-A6C34878D82A}">
                    <a16:rowId xmlns:a16="http://schemas.microsoft.com/office/drawing/2014/main" val="825825125"/>
                  </a:ext>
                </a:extLst>
              </a:tr>
              <a:tr h="444930">
                <a:tc>
                  <a:txBody>
                    <a:bodyPr/>
                    <a:lstStyle/>
                    <a:p>
                      <a:r>
                        <a:rPr lang="en-GB" sz="1400" b="1" i="0" u="none" strike="noStrike" cap="none">
                          <a:solidFill>
                            <a:schemeClr val="dk1"/>
                          </a:solidFill>
                          <a:effectLst/>
                          <a:latin typeface="+mn-lt"/>
                          <a:ea typeface="+mn-ea"/>
                          <a:cs typeface="+mn-cs"/>
                          <a:sym typeface="Arial"/>
                        </a:rPr>
                        <a:t>Business Case Progress:</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Business Case approved March 2022, first release of funds received June 2022</a:t>
                      </a:r>
                    </a:p>
                  </a:txBody>
                  <a:tcPr marL="144637" marR="144637" marT="72320" marB="72320"/>
                </a:tc>
                <a:extLst>
                  <a:ext uri="{0D108BD9-81ED-4DB2-BD59-A6C34878D82A}">
                    <a16:rowId xmlns:a16="http://schemas.microsoft.com/office/drawing/2014/main" val="3233212571"/>
                  </a:ext>
                </a:extLst>
              </a:tr>
              <a:tr h="444930">
                <a:tc>
                  <a:txBody>
                    <a:bodyPr/>
                    <a:lstStyle/>
                    <a:p>
                      <a:r>
                        <a:rPr lang="en-GB" sz="1400" b="1" i="0" u="none" strike="noStrike" cap="none">
                          <a:solidFill>
                            <a:schemeClr val="dk1"/>
                          </a:solidFill>
                          <a:effectLst/>
                          <a:latin typeface="+mn-lt"/>
                          <a:ea typeface="+mn-ea"/>
                          <a:cs typeface="+mn-cs"/>
                          <a:sym typeface="Arial"/>
                        </a:rPr>
                        <a:t>Project Value:</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£710,000</a:t>
                      </a:r>
                    </a:p>
                  </a:txBody>
                  <a:tcPr marL="144637" marR="144637" marT="72320" marB="72320"/>
                </a:tc>
                <a:extLst>
                  <a:ext uri="{0D108BD9-81ED-4DB2-BD59-A6C34878D82A}">
                    <a16:rowId xmlns:a16="http://schemas.microsoft.com/office/drawing/2014/main" val="1984394014"/>
                  </a:ext>
                </a:extLst>
              </a:tr>
              <a:tr h="444930">
                <a:tc>
                  <a:txBody>
                    <a:bodyPr/>
                    <a:lstStyle/>
                    <a:p>
                      <a:r>
                        <a:rPr lang="en-GB" sz="1400" b="1" i="0" u="none" strike="noStrike" cap="none">
                          <a:solidFill>
                            <a:schemeClr val="dk1"/>
                          </a:solidFill>
                          <a:effectLst/>
                          <a:latin typeface="+mn-lt"/>
                          <a:ea typeface="+mn-ea"/>
                          <a:cs typeface="+mn-cs"/>
                          <a:sym typeface="Arial"/>
                        </a:rPr>
                        <a:t>Delivery Body:</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Milton Keynes City Council</a:t>
                      </a:r>
                    </a:p>
                  </a:txBody>
                  <a:tcPr marL="144637" marR="144637" marT="72320" marB="72320"/>
                </a:tc>
                <a:extLst>
                  <a:ext uri="{0D108BD9-81ED-4DB2-BD59-A6C34878D82A}">
                    <a16:rowId xmlns:a16="http://schemas.microsoft.com/office/drawing/2014/main" val="996023405"/>
                  </a:ext>
                </a:extLst>
              </a:tr>
              <a:tr h="444930">
                <a:tc gridSpan="2">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1" i="0" u="none" strike="noStrike" cap="none">
                          <a:solidFill>
                            <a:schemeClr val="dk1"/>
                          </a:solidFill>
                          <a:effectLst/>
                          <a:latin typeface="+mn-lt"/>
                          <a:ea typeface="+mn-ea"/>
                          <a:cs typeface="+mn-cs"/>
                          <a:sym typeface="Arial"/>
                        </a:rPr>
                        <a:t>Project Details:</a:t>
                      </a:r>
                    </a:p>
                    <a:p>
                      <a:endParaRPr lang="en-GB" sz="1400" b="1" i="0" u="none" strike="noStrike" cap="none">
                        <a:solidFill>
                          <a:schemeClr val="dk1"/>
                        </a:solidFill>
                        <a:effectLst/>
                        <a:latin typeface="+mn-lt"/>
                        <a:ea typeface="+mn-ea"/>
                        <a:cs typeface="+mn-cs"/>
                        <a:sym typeface="Arial"/>
                      </a:endParaRP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285750" indent="-285750">
                        <a:buFont typeface="Arial" panose="020B0604020202020204" pitchFamily="34" charset="0"/>
                        <a:buChar char="•"/>
                      </a:pPr>
                      <a:r>
                        <a:rPr lang="en-US" sz="1400" b="0" i="0" u="none" strike="noStrike" cap="none">
                          <a:solidFill>
                            <a:schemeClr val="dk1"/>
                          </a:solidFill>
                          <a:effectLst/>
                          <a:latin typeface="+mn-lt"/>
                          <a:ea typeface="+mn-ea"/>
                          <a:cs typeface="+mn-cs"/>
                          <a:sym typeface="Arial"/>
                        </a:rPr>
                        <a:t>The strategic driver for this project is to attract more businesses to locate in Bletchley and Fenny Stratford by actively promoting the regeneration </a:t>
                      </a:r>
                      <a:r>
                        <a:rPr lang="en-US" sz="1400" b="0" i="0" u="none" strike="noStrike" cap="none" err="1">
                          <a:solidFill>
                            <a:schemeClr val="dk1"/>
                          </a:solidFill>
                          <a:effectLst/>
                          <a:latin typeface="+mn-lt"/>
                          <a:ea typeface="+mn-ea"/>
                          <a:cs typeface="+mn-cs"/>
                          <a:sym typeface="Arial"/>
                        </a:rPr>
                        <a:t>programme</a:t>
                      </a:r>
                      <a:r>
                        <a:rPr lang="en-US" sz="1400" b="0" i="0" u="none" strike="noStrike" cap="none">
                          <a:solidFill>
                            <a:schemeClr val="dk1"/>
                          </a:solidFill>
                          <a:effectLst/>
                          <a:latin typeface="+mn-lt"/>
                          <a:ea typeface="+mn-ea"/>
                          <a:cs typeface="+mn-cs"/>
                          <a:sym typeface="Arial"/>
                        </a:rPr>
                        <a:t> and showcasing the commercial opportunities arising from the Town Deal. This will </a:t>
                      </a:r>
                      <a:r>
                        <a:rPr lang="en-US" sz="1400" b="0" i="0" u="none" strike="noStrike" cap="none" err="1">
                          <a:solidFill>
                            <a:schemeClr val="dk1"/>
                          </a:solidFill>
                          <a:effectLst/>
                          <a:latin typeface="+mn-lt"/>
                          <a:ea typeface="+mn-ea"/>
                          <a:cs typeface="+mn-cs"/>
                          <a:sym typeface="Arial"/>
                        </a:rPr>
                        <a:t>emphasise</a:t>
                      </a:r>
                      <a:r>
                        <a:rPr lang="en-US" sz="1400" b="0" i="0" u="none" strike="noStrike" cap="none">
                          <a:solidFill>
                            <a:schemeClr val="dk1"/>
                          </a:solidFill>
                          <a:effectLst/>
                          <a:latin typeface="+mn-lt"/>
                          <a:ea typeface="+mn-ea"/>
                          <a:cs typeface="+mn-cs"/>
                          <a:sym typeface="Arial"/>
                        </a:rPr>
                        <a:t> the commercial advantages of the location such as good connectivity and price competitiveness compared to central Milton Keynes.  </a:t>
                      </a:r>
                      <a:endParaRPr lang="en-GB" sz="1400" b="0" i="0" u="none" strike="noStrike" cap="none">
                        <a:solidFill>
                          <a:schemeClr val="dk1"/>
                        </a:solidFill>
                        <a:effectLst/>
                        <a:latin typeface="+mn-lt"/>
                        <a:ea typeface="+mn-ea"/>
                        <a:cs typeface="+mn-cs"/>
                        <a:sym typeface="Arial"/>
                      </a:endParaRPr>
                    </a:p>
                    <a:p>
                      <a:pPr marL="0" indent="0">
                        <a:buFont typeface="Arial" panose="020B0604020202020204" pitchFamily="34" charset="0"/>
                        <a:buNone/>
                      </a:pPr>
                      <a:r>
                        <a:rPr lang="en-US" sz="1400" b="0" i="0" u="none" strike="noStrike" cap="none">
                          <a:solidFill>
                            <a:schemeClr val="dk1"/>
                          </a:solidFill>
                          <a:effectLst/>
                          <a:latin typeface="+mn-lt"/>
                          <a:ea typeface="+mn-ea"/>
                          <a:cs typeface="+mn-cs"/>
                          <a:sym typeface="Arial"/>
                        </a:rPr>
                        <a:t> </a:t>
                      </a: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US" sz="1400" b="0" i="0" u="none" strike="noStrike" cap="none">
                          <a:solidFill>
                            <a:schemeClr val="dk1"/>
                          </a:solidFill>
                          <a:effectLst/>
                          <a:latin typeface="+mn-lt"/>
                          <a:ea typeface="+mn-ea"/>
                          <a:cs typeface="+mn-cs"/>
                          <a:sym typeface="Arial"/>
                        </a:rPr>
                        <a:t>This project </a:t>
                      </a:r>
                      <a:r>
                        <a:rPr lang="en-US" sz="1400" b="0" i="0" u="none" strike="noStrike" cap="none" err="1">
                          <a:solidFill>
                            <a:schemeClr val="dk1"/>
                          </a:solidFill>
                          <a:effectLst/>
                          <a:latin typeface="+mn-lt"/>
                          <a:ea typeface="+mn-ea"/>
                          <a:cs typeface="+mn-cs"/>
                          <a:sym typeface="Arial"/>
                        </a:rPr>
                        <a:t>recognises</a:t>
                      </a:r>
                      <a:r>
                        <a:rPr lang="en-US" sz="1400" b="0" i="0" u="none" strike="noStrike" cap="none">
                          <a:solidFill>
                            <a:schemeClr val="dk1"/>
                          </a:solidFill>
                          <a:effectLst/>
                          <a:latin typeface="+mn-lt"/>
                          <a:ea typeface="+mn-ea"/>
                          <a:cs typeface="+mn-cs"/>
                          <a:sym typeface="Arial"/>
                        </a:rPr>
                        <a:t> that whilst Milton Keynes has enjoyed strong economic growth in recent years, a more focused approach is required in Bletchley and Fenny Stratford.</a:t>
                      </a:r>
                      <a:endParaRPr lang="en-GB" sz="1400" b="0" i="0" u="none" strike="noStrike" cap="none">
                        <a:solidFill>
                          <a:schemeClr val="dk1"/>
                        </a:solidFill>
                        <a:effectLst/>
                        <a:latin typeface="+mn-lt"/>
                        <a:ea typeface="+mn-ea"/>
                        <a:cs typeface="+mn-cs"/>
                        <a:sym typeface="Arial"/>
                      </a:endParaRPr>
                    </a:p>
                    <a:p>
                      <a:pPr marL="0" indent="0">
                        <a:buFont typeface="Arial" panose="020B0604020202020204" pitchFamily="34" charset="0"/>
                        <a:buNone/>
                      </a:pPr>
                      <a:endParaRPr lang="en-GB" sz="1400" b="0" i="0" u="none" strike="noStrike" cap="none">
                        <a:solidFill>
                          <a:schemeClr val="dk1"/>
                        </a:solidFill>
                        <a:effectLst/>
                        <a:latin typeface="+mn-lt"/>
                        <a:ea typeface="+mn-ea"/>
                        <a:cs typeface="+mn-cs"/>
                        <a:sym typeface="Arial"/>
                      </a:endParaRPr>
                    </a:p>
                    <a:p>
                      <a:pPr marL="285750" indent="-285750">
                        <a:buFont typeface="Arial" panose="020B0604020202020204" pitchFamily="34" charset="0"/>
                        <a:buChar char="•"/>
                      </a:pPr>
                      <a:r>
                        <a:rPr lang="en-US" sz="1400" b="0" i="0" u="none" strike="noStrike" cap="none">
                          <a:solidFill>
                            <a:schemeClr val="dk1"/>
                          </a:solidFill>
                          <a:effectLst/>
                          <a:latin typeface="+mn-lt"/>
                          <a:ea typeface="+mn-ea"/>
                          <a:cs typeface="+mn-cs"/>
                          <a:sym typeface="Arial"/>
                        </a:rPr>
                        <a:t>This project will play a role in supporting the wider </a:t>
                      </a:r>
                      <a:r>
                        <a:rPr lang="en-US" sz="1400" b="0" i="0" u="none" strike="noStrike" cap="none" err="1">
                          <a:solidFill>
                            <a:schemeClr val="dk1"/>
                          </a:solidFill>
                          <a:effectLst/>
                          <a:latin typeface="+mn-lt"/>
                          <a:ea typeface="+mn-ea"/>
                          <a:cs typeface="+mn-cs"/>
                          <a:sym typeface="Arial"/>
                        </a:rPr>
                        <a:t>programme</a:t>
                      </a:r>
                      <a:r>
                        <a:rPr lang="en-US" sz="1400" b="0" i="0" u="none" strike="noStrike" cap="none">
                          <a:solidFill>
                            <a:schemeClr val="dk1"/>
                          </a:solidFill>
                          <a:effectLst/>
                          <a:latin typeface="+mn-lt"/>
                          <a:ea typeface="+mn-ea"/>
                          <a:cs typeface="+mn-cs"/>
                          <a:sym typeface="Arial"/>
                        </a:rPr>
                        <a:t> of investment through the Towns Deal to showcase the investments being made in Bletchley and Fenny Stratford around fostering an improved public realm, enhanced connectivity and accessibility, improvements to skills &amp; training and the supportive environment for start-up companies in the digital and media domains. </a:t>
                      </a:r>
                      <a:endParaRPr lang="en-GB" sz="1400" b="0" i="0" u="none" strike="noStrike" cap="none">
                        <a:solidFill>
                          <a:schemeClr val="dk1"/>
                        </a:solidFill>
                        <a:effectLst/>
                        <a:latin typeface="+mn-lt"/>
                        <a:ea typeface="+mn-ea"/>
                        <a:cs typeface="+mn-cs"/>
                        <a:sym typeface="Arial"/>
                      </a:endParaRP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71128151"/>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3278903" y="373218"/>
            <a:ext cx="7053707" cy="584149"/>
          </a:xfrm>
          <a:prstGeom prst="rect">
            <a:avLst/>
          </a:prstGeom>
          <a:noFill/>
          <a:ln>
            <a:noFill/>
          </a:ln>
        </p:spPr>
        <p:txBody>
          <a:bodyPr spcFirstLastPara="1" wrap="square" lIns="0" tIns="0" rIns="0" bIns="0" anchor="t" anchorCtr="0">
            <a:noAutofit/>
          </a:bodyPr>
          <a:lstStyle/>
          <a:p>
            <a:pPr marL="0" lvl="0" indent="0"/>
            <a:r>
              <a:rPr lang="en-GB" sz="4000">
                <a:solidFill>
                  <a:schemeClr val="accent2"/>
                </a:solidFill>
                <a:latin typeface="Calibri" panose="020F0502020204030204" pitchFamily="34" charset="0"/>
                <a:cs typeface="Calibri" panose="020F0502020204030204" pitchFamily="34" charset="0"/>
              </a:rPr>
              <a:t>Programme Delivery Stage</a:t>
            </a:r>
          </a:p>
        </p:txBody>
      </p:sp>
      <p:sp>
        <p:nvSpPr>
          <p:cNvPr id="3" name="TextBox 2">
            <a:extLst>
              <a:ext uri="{FF2B5EF4-FFF2-40B4-BE49-F238E27FC236}">
                <a16:creationId xmlns:a16="http://schemas.microsoft.com/office/drawing/2014/main" id="{7875B88F-6B49-4E99-A358-DA396E90089C}"/>
              </a:ext>
            </a:extLst>
          </p:cNvPr>
          <p:cNvSpPr txBox="1"/>
          <p:nvPr/>
        </p:nvSpPr>
        <p:spPr>
          <a:xfrm>
            <a:off x="190530" y="1480169"/>
            <a:ext cx="12001470" cy="4247317"/>
          </a:xfrm>
          <a:prstGeom prst="rect">
            <a:avLst/>
          </a:prstGeom>
          <a:noFill/>
        </p:spPr>
        <p:txBody>
          <a:bodyPr wrap="square" lIns="91440" tIns="45720" rIns="91440" bIns="45720" rtlCol="0" anchor="t">
            <a:spAutoFit/>
          </a:bodyPr>
          <a:lstStyle/>
          <a:p>
            <a:pPr algn="l"/>
            <a:r>
              <a:rPr lang="en-GB" sz="1800" dirty="0">
                <a:solidFill>
                  <a:srgbClr val="323130"/>
                </a:solidFill>
                <a:effectLst/>
                <a:latin typeface="Segoe UI" panose="020B0502040204020203" pitchFamily="34" charset="0"/>
                <a:ea typeface="Calibri" panose="020F0502020204030204" pitchFamily="34" charset="0"/>
              </a:rPr>
              <a:t>As we move in to the delivery stage of the programme, the Town Deal Board will continue to meet </a:t>
            </a:r>
            <a:r>
              <a:rPr lang="en-GB" sz="1800" dirty="0">
                <a:solidFill>
                  <a:srgbClr val="323130"/>
                </a:solidFill>
                <a:latin typeface="Segoe UI" panose="020B0502040204020203" pitchFamily="34" charset="0"/>
                <a:ea typeface="Calibri" panose="020F0502020204030204" pitchFamily="34" charset="0"/>
              </a:rPr>
              <a:t>throughout</a:t>
            </a:r>
            <a:r>
              <a:rPr lang="en-GB" sz="1800" dirty="0">
                <a:solidFill>
                  <a:srgbClr val="323130"/>
                </a:solidFill>
                <a:effectLst/>
                <a:latin typeface="Segoe UI" panose="020B0502040204020203" pitchFamily="34" charset="0"/>
                <a:ea typeface="Calibri" panose="020F0502020204030204" pitchFamily="34" charset="0"/>
              </a:rPr>
              <a:t> 2023 and beyond.</a:t>
            </a:r>
          </a:p>
          <a:p>
            <a:pPr algn="l"/>
            <a:endParaRPr lang="en-GB" sz="1800" dirty="0">
              <a:solidFill>
                <a:srgbClr val="323130"/>
              </a:solidFill>
              <a:latin typeface="Segoe UI" panose="020B0502040204020203" pitchFamily="34" charset="0"/>
              <a:ea typeface="Calibri" panose="020F0502020204030204" pitchFamily="34" charset="0"/>
            </a:endParaRPr>
          </a:p>
          <a:p>
            <a:pPr algn="l"/>
            <a:r>
              <a:rPr lang="en-GB" sz="1800" dirty="0">
                <a:solidFill>
                  <a:srgbClr val="323130"/>
                </a:solidFill>
                <a:effectLst/>
                <a:latin typeface="Segoe UI" panose="020B0502040204020203" pitchFamily="34" charset="0"/>
                <a:ea typeface="Calibri" panose="020F0502020204030204" pitchFamily="34" charset="0"/>
              </a:rPr>
              <a:t>Minutes and papers are available on the website on the </a:t>
            </a:r>
            <a:r>
              <a:rPr lang="en-GB" sz="1800" dirty="0" err="1">
                <a:solidFill>
                  <a:srgbClr val="323130"/>
                </a:solidFill>
                <a:effectLst/>
                <a:latin typeface="Segoe UI" panose="020B0502040204020203" pitchFamily="34" charset="0"/>
                <a:ea typeface="Calibri" panose="020F0502020204030204" pitchFamily="34" charset="0"/>
              </a:rPr>
              <a:t>Groundbreaking</a:t>
            </a:r>
            <a:r>
              <a:rPr lang="en-GB" sz="1800" dirty="0">
                <a:solidFill>
                  <a:srgbClr val="323130"/>
                </a:solidFill>
                <a:effectLst/>
                <a:latin typeface="Segoe UI" panose="020B0502040204020203" pitchFamily="34" charset="0"/>
                <a:ea typeface="Calibri" panose="020F0502020204030204" pitchFamily="34" charset="0"/>
              </a:rPr>
              <a:t> Bletchley and Fenny Stratford website as well as Milton Keynes CMIS.</a:t>
            </a:r>
            <a:endParaRPr lang="en-GB" sz="1800" dirty="0">
              <a:solidFill>
                <a:srgbClr val="323130"/>
              </a:solidFill>
              <a:latin typeface="Segoe UI" panose="020B0502040204020203" pitchFamily="34" charset="0"/>
              <a:ea typeface="Calibri" panose="020F0502020204030204" pitchFamily="34" charset="0"/>
            </a:endParaRPr>
          </a:p>
          <a:p>
            <a:pPr algn="l"/>
            <a:endParaRPr lang="en-GB" sz="1800" dirty="0">
              <a:solidFill>
                <a:srgbClr val="323130"/>
              </a:solidFill>
              <a:latin typeface="Segoe UI" panose="020B0502040204020203" pitchFamily="34" charset="0"/>
              <a:ea typeface="Calibri" panose="020F0502020204030204" pitchFamily="34" charset="0"/>
            </a:endParaRPr>
          </a:p>
          <a:p>
            <a:pPr algn="l"/>
            <a:r>
              <a:rPr lang="en-GB" sz="1800" dirty="0">
                <a:solidFill>
                  <a:srgbClr val="323130"/>
                </a:solidFill>
                <a:effectLst/>
                <a:latin typeface="Segoe UI" panose="020B0502040204020203" pitchFamily="34" charset="0"/>
                <a:ea typeface="Calibri" panose="020F0502020204030204" pitchFamily="34" charset="0"/>
              </a:rPr>
              <a:t>DLUHC will continue to actively monitor the progress of the programme and we will be bi-annually providing thorough monitoring and evaluation reports to them on all projects.</a:t>
            </a:r>
          </a:p>
          <a:p>
            <a:pPr algn="l"/>
            <a:endParaRPr lang="en-GB" sz="1800" dirty="0">
              <a:solidFill>
                <a:srgbClr val="323130"/>
              </a:solidFill>
              <a:latin typeface="Segoe UI" panose="020B0502040204020203" pitchFamily="34" charset="0"/>
              <a:ea typeface="Calibri" panose="020F0502020204030204" pitchFamily="34" charset="0"/>
            </a:endParaRPr>
          </a:p>
          <a:p>
            <a:r>
              <a:rPr lang="en-GB" sz="1800" dirty="0">
                <a:solidFill>
                  <a:srgbClr val="323130"/>
                </a:solidFill>
                <a:effectLst/>
                <a:latin typeface="Segoe UI"/>
                <a:ea typeface="Calibri" panose="020F0502020204030204" pitchFamily="34" charset="0"/>
              </a:rPr>
              <a:t>As the projects progress we will be improving communications and will be providing regular updates on progress and milestones through newsletters and website updates.</a:t>
            </a:r>
            <a:endParaRPr lang="en-GB" sz="1800" dirty="0">
              <a:latin typeface="Segoe UI"/>
              <a:ea typeface="Calibri" panose="020F0502020204030204" pitchFamily="34" charset="0"/>
            </a:endParaRPr>
          </a:p>
          <a:p>
            <a:endParaRPr lang="en-GB" sz="1800" dirty="0">
              <a:latin typeface="Calibri" panose="020F0502020204030204" pitchFamily="34" charset="0"/>
              <a:ea typeface="+mn-ea"/>
              <a:cs typeface="Calibri" panose="020F0502020204030204" pitchFamily="34" charset="0"/>
            </a:endParaRPr>
          </a:p>
          <a:p>
            <a:br>
              <a:rPr lang="en-GB" sz="1800" b="0" i="0" u="none" strike="noStrike" cap="none" dirty="0">
                <a:effectLst/>
                <a:latin typeface="Calibri" panose="020F0502020204030204" pitchFamily="34" charset="0"/>
                <a:ea typeface="+mn-ea"/>
                <a:cs typeface="Calibri" panose="020F0502020204030204" pitchFamily="34" charset="0"/>
              </a:rPr>
            </a:br>
            <a:br>
              <a:rPr lang="en-GB" sz="1800" dirty="0">
                <a:latin typeface="Calibri" panose="020F0502020204030204" pitchFamily="34" charset="0"/>
              </a:rPr>
            </a:br>
            <a:endParaRPr lang="en-GB" sz="1800" dirty="0">
              <a:latin typeface="Calibri" panose="020F0502020204030204" pitchFamily="34" charset="0"/>
            </a:endParaRPr>
          </a:p>
        </p:txBody>
      </p:sp>
      <p:pic>
        <p:nvPicPr>
          <p:cNvPr id="4" name="Picture 3">
            <a:extLst>
              <a:ext uri="{FF2B5EF4-FFF2-40B4-BE49-F238E27FC236}">
                <a16:creationId xmlns:a16="http://schemas.microsoft.com/office/drawing/2014/main" id="{A6347F71-F74B-4018-A863-7AB2F2C4D0EA}"/>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9120220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3749420" y="2569644"/>
            <a:ext cx="7053707" cy="584149"/>
          </a:xfrm>
          <a:prstGeom prst="rect">
            <a:avLst/>
          </a:prstGeom>
          <a:noFill/>
          <a:ln>
            <a:noFill/>
          </a:ln>
        </p:spPr>
        <p:txBody>
          <a:bodyPr spcFirstLastPara="1" wrap="square" lIns="0" tIns="0" rIns="0" bIns="0" anchor="t" anchorCtr="0">
            <a:noAutofit/>
          </a:bodyPr>
          <a:lstStyle/>
          <a:p>
            <a:pPr marL="0" lvl="0" indent="0"/>
            <a:r>
              <a:rPr lang="en-GB" sz="6000">
                <a:solidFill>
                  <a:schemeClr val="accent2"/>
                </a:solidFill>
                <a:latin typeface="Calibri" panose="020F0502020204030204" pitchFamily="34" charset="0"/>
                <a:cs typeface="Calibri" panose="020F0502020204030204" pitchFamily="34" charset="0"/>
              </a:rPr>
              <a:t>Any Questions?</a:t>
            </a:r>
          </a:p>
        </p:txBody>
      </p:sp>
      <p:pic>
        <p:nvPicPr>
          <p:cNvPr id="4" name="Picture 3">
            <a:extLst>
              <a:ext uri="{FF2B5EF4-FFF2-40B4-BE49-F238E27FC236}">
                <a16:creationId xmlns:a16="http://schemas.microsoft.com/office/drawing/2014/main" id="{A6347F71-F74B-4018-A863-7AB2F2C4D0EA}"/>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421388312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4823616" y="311270"/>
            <a:ext cx="7053707" cy="584149"/>
          </a:xfrm>
          <a:prstGeom prst="rect">
            <a:avLst/>
          </a:prstGeom>
          <a:noFill/>
          <a:ln>
            <a:noFill/>
          </a:ln>
        </p:spPr>
        <p:txBody>
          <a:bodyPr spcFirstLastPara="1" wrap="square" lIns="0" tIns="0" rIns="0" bIns="0" anchor="t" anchorCtr="0">
            <a:noAutofit/>
          </a:bodyPr>
          <a:lstStyle/>
          <a:p>
            <a:pPr marL="0" lvl="0" indent="0"/>
            <a:r>
              <a:rPr lang="en-GB" sz="4000">
                <a:solidFill>
                  <a:schemeClr val="accent2"/>
                </a:solidFill>
                <a:latin typeface="Calibri" panose="020F0502020204030204" pitchFamily="34" charset="0"/>
                <a:cs typeface="Calibri" panose="020F0502020204030204" pitchFamily="34" charset="0"/>
              </a:rPr>
              <a:t>Background</a:t>
            </a:r>
          </a:p>
        </p:txBody>
      </p:sp>
      <p:sp>
        <p:nvSpPr>
          <p:cNvPr id="3" name="TextBox 2">
            <a:extLst>
              <a:ext uri="{FF2B5EF4-FFF2-40B4-BE49-F238E27FC236}">
                <a16:creationId xmlns:a16="http://schemas.microsoft.com/office/drawing/2014/main" id="{7875B88F-6B49-4E99-A358-DA396E90089C}"/>
              </a:ext>
            </a:extLst>
          </p:cNvPr>
          <p:cNvSpPr txBox="1"/>
          <p:nvPr/>
        </p:nvSpPr>
        <p:spPr>
          <a:xfrm>
            <a:off x="95265" y="1688568"/>
            <a:ext cx="12001470" cy="4339650"/>
          </a:xfrm>
          <a:prstGeom prst="rect">
            <a:avLst/>
          </a:prstGeom>
          <a:noFill/>
        </p:spPr>
        <p:txBody>
          <a:bodyPr wrap="square" rtlCol="0">
            <a:spAutoFit/>
          </a:bodyPr>
          <a:lstStyle/>
          <a:p>
            <a:r>
              <a:rPr lang="en-GB" sz="1800">
                <a:solidFill>
                  <a:schemeClr val="dk1"/>
                </a:solidFill>
                <a:latin typeface="Calibri" panose="020F0502020204030204" pitchFamily="34" charset="0"/>
                <a:ea typeface="+mn-ea"/>
                <a:cs typeface="Calibri" panose="020F0502020204030204" pitchFamily="34" charset="0"/>
              </a:rPr>
              <a:t>Milton Keynes has been successful in securing an award of £22.7m, as part of the Government’s Town Fund, to invest in Bletchley and Fenny Stratford.</a:t>
            </a:r>
          </a:p>
          <a:p>
            <a:endParaRPr lang="en-GB" sz="1800">
              <a:solidFill>
                <a:schemeClr val="dk1"/>
              </a:solidFill>
              <a:latin typeface="Calibri" panose="020F0502020204030204" pitchFamily="34" charset="0"/>
              <a:ea typeface="+mn-ea"/>
              <a:cs typeface="Calibri" panose="020F0502020204030204" pitchFamily="34" charset="0"/>
            </a:endParaRPr>
          </a:p>
          <a:p>
            <a:r>
              <a:rPr lang="en-GB" sz="1800">
                <a:solidFill>
                  <a:schemeClr val="dk1"/>
                </a:solidFill>
                <a:latin typeface="Calibri" panose="020F0502020204030204" pitchFamily="34" charset="0"/>
                <a:ea typeface="+mn-ea"/>
                <a:cs typeface="Calibri" panose="020F0502020204030204" pitchFamily="34" charset="0"/>
              </a:rPr>
              <a:t>Milton Keynes was one of the 101 places eligible to bid for Town Deal funding. MK Council focused its bid on Bletchley and Fenny Stratford so it can make best use of current and future growth prospects, and the opportunities that will flow from East-West Rail.</a:t>
            </a:r>
          </a:p>
          <a:p>
            <a:endParaRPr lang="en-GB" sz="1800">
              <a:solidFill>
                <a:schemeClr val="dk1"/>
              </a:solidFill>
              <a:latin typeface="Calibri" panose="020F0502020204030204" pitchFamily="34" charset="0"/>
              <a:ea typeface="+mn-ea"/>
              <a:cs typeface="Calibri" panose="020F0502020204030204" pitchFamily="34" charset="0"/>
            </a:endParaRPr>
          </a:p>
          <a:p>
            <a:r>
              <a:rPr lang="en-GB" sz="1800">
                <a:solidFill>
                  <a:schemeClr val="dk1"/>
                </a:solidFill>
                <a:latin typeface="Calibri" panose="020F0502020204030204" pitchFamily="34" charset="0"/>
                <a:ea typeface="+mn-ea"/>
                <a:cs typeface="Calibri" panose="020F0502020204030204" pitchFamily="34" charset="0"/>
              </a:rPr>
              <a:t>The Bletchley and Fenny Stratford Town Deal Board was established in July 2020 to lead the bid and work with the community to ensure local people are involved in shaping the future of their area.  </a:t>
            </a:r>
          </a:p>
          <a:p>
            <a:endParaRPr lang="en-GB" sz="1800">
              <a:solidFill>
                <a:schemeClr val="dk1"/>
              </a:solidFill>
              <a:latin typeface="Calibri" panose="020F0502020204030204" pitchFamily="34" charset="0"/>
              <a:ea typeface="+mn-ea"/>
              <a:cs typeface="Calibri" panose="020F0502020204030204" pitchFamily="34" charset="0"/>
            </a:endParaRPr>
          </a:p>
          <a:p>
            <a:r>
              <a:rPr lang="en-GB" sz="1800">
                <a:solidFill>
                  <a:schemeClr val="dk1"/>
                </a:solidFill>
                <a:latin typeface="Calibri" panose="020F0502020204030204" pitchFamily="34" charset="0"/>
                <a:ea typeface="+mn-ea"/>
                <a:cs typeface="Calibri" panose="020F0502020204030204" pitchFamily="34" charset="0"/>
              </a:rPr>
              <a:t>A total of 9 projects form the core of the Town Deal and each of these projects have had supporting business case submitted to the Department for Levelling Up, Housing and Communities (DLUHC), in order that grant funding can be drawn down and the projects move in to the delivery stages. </a:t>
            </a:r>
          </a:p>
          <a:p>
            <a:pPr algn="l"/>
            <a:br>
              <a:rPr lang="en-GB" sz="1800">
                <a:latin typeface="Calibri" panose="020F0502020204030204" pitchFamily="34" charset="0"/>
              </a:rPr>
            </a:br>
            <a:endParaRPr lang="en-GB" sz="1800">
              <a:latin typeface="Calibri" panose="020F0502020204030204" pitchFamily="34" charset="0"/>
            </a:endParaRPr>
          </a:p>
        </p:txBody>
      </p:sp>
      <p:pic>
        <p:nvPicPr>
          <p:cNvPr id="4" name="Picture 3">
            <a:extLst>
              <a:ext uri="{FF2B5EF4-FFF2-40B4-BE49-F238E27FC236}">
                <a16:creationId xmlns:a16="http://schemas.microsoft.com/office/drawing/2014/main" id="{B8F457F7-F806-4FDB-9E3A-599820A3D9C0}"/>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200347618"/>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4086771" y="320837"/>
            <a:ext cx="7053707" cy="584149"/>
          </a:xfrm>
          <a:prstGeom prst="rect">
            <a:avLst/>
          </a:prstGeom>
          <a:noFill/>
          <a:ln>
            <a:noFill/>
          </a:ln>
        </p:spPr>
        <p:txBody>
          <a:bodyPr spcFirstLastPara="1" wrap="square" lIns="0" tIns="0" rIns="0" bIns="0" anchor="t" anchorCtr="0">
            <a:noAutofit/>
          </a:bodyPr>
          <a:lstStyle/>
          <a:p>
            <a:pPr marL="0" lvl="0" indent="0"/>
            <a:r>
              <a:rPr lang="en-GB" sz="4000">
                <a:solidFill>
                  <a:schemeClr val="accent2"/>
                </a:solidFill>
                <a:latin typeface="Calibri" panose="020F0502020204030204" pitchFamily="34" charset="0"/>
                <a:cs typeface="Calibri" panose="020F0502020204030204" pitchFamily="34" charset="0"/>
              </a:rPr>
              <a:t>Board Composition</a:t>
            </a:r>
          </a:p>
        </p:txBody>
      </p:sp>
      <p:sp>
        <p:nvSpPr>
          <p:cNvPr id="3" name="TextBox 2">
            <a:extLst>
              <a:ext uri="{FF2B5EF4-FFF2-40B4-BE49-F238E27FC236}">
                <a16:creationId xmlns:a16="http://schemas.microsoft.com/office/drawing/2014/main" id="{7875B88F-6B49-4E99-A358-DA396E90089C}"/>
              </a:ext>
            </a:extLst>
          </p:cNvPr>
          <p:cNvSpPr txBox="1"/>
          <p:nvPr/>
        </p:nvSpPr>
        <p:spPr>
          <a:xfrm>
            <a:off x="190530" y="1391393"/>
            <a:ext cx="12001470" cy="5355312"/>
          </a:xfrm>
          <a:prstGeom prst="rect">
            <a:avLst/>
          </a:prstGeom>
          <a:noFill/>
        </p:spPr>
        <p:txBody>
          <a:bodyPr wrap="square" rtlCol="0">
            <a:spAutoFit/>
          </a:bodyPr>
          <a:lstStyle/>
          <a:p>
            <a:pPr algn="l"/>
            <a:r>
              <a:rPr lang="en-GB" sz="1800">
                <a:latin typeface="Calibri" panose="020F0502020204030204" pitchFamily="34" charset="0"/>
              </a:rPr>
              <a:t>The Bletchley and Fenny Stratford Town Deal Board was established in July 2020.</a:t>
            </a:r>
          </a:p>
          <a:p>
            <a:pPr algn="l"/>
            <a:endParaRPr lang="en-GB" sz="1800">
              <a:latin typeface="Calibri" panose="020F0502020204030204" pitchFamily="34" charset="0"/>
            </a:endParaRPr>
          </a:p>
          <a:p>
            <a:pPr algn="l"/>
            <a:r>
              <a:rPr lang="en-GB" sz="1800">
                <a:latin typeface="Calibri" panose="020F0502020204030204" pitchFamily="34" charset="0"/>
              </a:rPr>
              <a:t>It is chaired by John Cove, Chair of MK Dons Sport and Education Trust, and its members are drawn from a number of partners and organisations across Milton Keynes who have an interest in the Bletchley and Fenny Stratford area.</a:t>
            </a:r>
          </a:p>
          <a:p>
            <a:pPr algn="l"/>
            <a:b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br>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The Board is made up of the following cor</a:t>
            </a:r>
            <a:r>
              <a:rPr lang="en-GB" sz="1800">
                <a:solidFill>
                  <a:schemeClr val="dk1"/>
                </a:solidFill>
                <a:latin typeface="Calibri" panose="020F0502020204030204" pitchFamily="34" charset="0"/>
                <a:ea typeface="+mn-ea"/>
                <a:cs typeface="Calibri" panose="020F0502020204030204" pitchFamily="34" charset="0"/>
              </a:rPr>
              <a:t>e members</a:t>
            </a:r>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a:t>
            </a:r>
          </a:p>
          <a:p>
            <a:pPr algn="l"/>
            <a:endParaRPr lang="en-GB" sz="1800">
              <a:solidFill>
                <a:schemeClr val="dk1"/>
              </a:solidFill>
              <a:latin typeface="Calibri" panose="020F0502020204030204" pitchFamily="34" charset="0"/>
              <a:ea typeface="+mn-ea"/>
              <a:cs typeface="Calibri" panose="020F0502020204030204" pitchFamily="34" charset="0"/>
            </a:endParaRP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John Cove - Chair of the Board. Chairman of Milton Keynes Dons FC Sport and Education Trust.</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Councillor Pete Marland - Leader of Milton Keynes Council.</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Delia Shephard - Clerk to Bletchley and Fenny Stratford Town Council.</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Helen </a:t>
            </a:r>
            <a:r>
              <a:rPr lang="en-GB" sz="1800" err="1">
                <a:solidFill>
                  <a:schemeClr val="dk1"/>
                </a:solidFill>
                <a:latin typeface="Calibri" panose="020F0502020204030204" pitchFamily="34" charset="0"/>
                <a:ea typeface="+mn-ea"/>
                <a:cs typeface="Calibri" panose="020F0502020204030204" pitchFamily="34" charset="0"/>
              </a:rPr>
              <a:t>Hupton</a:t>
            </a:r>
            <a:r>
              <a:rPr lang="en-GB" sz="1800">
                <a:solidFill>
                  <a:schemeClr val="dk1"/>
                </a:solidFill>
                <a:latin typeface="Calibri" panose="020F0502020204030204" pitchFamily="34" charset="0"/>
                <a:ea typeface="+mn-ea"/>
                <a:cs typeface="Calibri" panose="020F0502020204030204" pitchFamily="34" charset="0"/>
              </a:rPr>
              <a:t> - Clerk to West Bletchley Council.</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Angie </a:t>
            </a:r>
            <a:r>
              <a:rPr lang="en-GB" sz="1800" err="1">
                <a:solidFill>
                  <a:schemeClr val="dk1"/>
                </a:solidFill>
                <a:latin typeface="Calibri" panose="020F0502020204030204" pitchFamily="34" charset="0"/>
                <a:ea typeface="+mn-ea"/>
                <a:cs typeface="Calibri" panose="020F0502020204030204" pitchFamily="34" charset="0"/>
              </a:rPr>
              <a:t>Ravn-Aagaard</a:t>
            </a:r>
            <a:r>
              <a:rPr lang="en-GB" sz="1800">
                <a:solidFill>
                  <a:schemeClr val="dk1"/>
                </a:solidFill>
                <a:latin typeface="Calibri" panose="020F0502020204030204" pitchFamily="34" charset="0"/>
                <a:ea typeface="+mn-ea"/>
                <a:cs typeface="Calibri" panose="020F0502020204030204" pitchFamily="34" charset="0"/>
              </a:rPr>
              <a:t> - Treasurer of the Consortium of Bletchley Residents Associations (COBRA).</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Ian Revell - CEO of MK Community Foundation.</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Oliver Mytton - Deputy Director of Public Health at Milton Keynes Council.</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Hilary Chipping - CEO at the South East Midlands Local Enterprise Partnership.</a:t>
            </a:r>
          </a:p>
          <a:p>
            <a:pPr marL="285750" indent="-285750" algn="l">
              <a:buFont typeface="Arial" panose="020B0604020202020204" pitchFamily="34" charset="0"/>
              <a:buChar char="•"/>
            </a:pPr>
            <a:r>
              <a:rPr lang="en-GB" sz="1800">
                <a:solidFill>
                  <a:schemeClr val="dk1"/>
                </a:solidFill>
                <a:latin typeface="Calibri" panose="020F0502020204030204" pitchFamily="34" charset="0"/>
                <a:ea typeface="+mn-ea"/>
                <a:cs typeface="Calibri" panose="020F0502020204030204" pitchFamily="34" charset="0"/>
              </a:rPr>
              <a:t>Iain Stewart MP - Member of Parliament for Milton Keynes South.</a:t>
            </a:r>
          </a:p>
          <a:p>
            <a:pPr algn="l"/>
            <a:endParaRPr lang="en-GB" sz="1800">
              <a:latin typeface="Calibri" panose="020F0502020204030204" pitchFamily="34" charset="0"/>
            </a:endParaRPr>
          </a:p>
          <a:p>
            <a:pPr algn="l"/>
            <a:r>
              <a:rPr lang="en-GB" sz="1800">
                <a:latin typeface="Calibri" panose="020F0502020204030204" pitchFamily="34" charset="0"/>
              </a:rPr>
              <a:t>**Additional attendees are required on an ad-hoc basis depending on the agenda**</a:t>
            </a:r>
            <a:br>
              <a:rPr lang="en-GB" sz="1800">
                <a:latin typeface="Calibri" panose="020F0502020204030204" pitchFamily="34" charset="0"/>
              </a:rPr>
            </a:br>
            <a:endParaRPr lang="en-GB" sz="1800">
              <a:latin typeface="Calibri" panose="020F0502020204030204" pitchFamily="34" charset="0"/>
            </a:endParaRPr>
          </a:p>
        </p:txBody>
      </p:sp>
      <p:pic>
        <p:nvPicPr>
          <p:cNvPr id="4" name="Picture 3">
            <a:extLst>
              <a:ext uri="{FF2B5EF4-FFF2-40B4-BE49-F238E27FC236}">
                <a16:creationId xmlns:a16="http://schemas.microsoft.com/office/drawing/2014/main" id="{3CD7D314-8B1A-4178-9352-1E7901B6B23B}"/>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52679864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4443540" y="387068"/>
            <a:ext cx="7135900"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Intervention Area</a:t>
            </a:r>
            <a:endParaRPr lang="en-GB" sz="4000" b="1">
              <a:solidFill>
                <a:schemeClr val="accent2"/>
              </a:solidFill>
              <a:latin typeface="Calibri" panose="020F0502020204030204" pitchFamily="34" charset="0"/>
              <a:cs typeface="Calibri" panose="020F0502020204030204" pitchFamily="34" charset="0"/>
            </a:endParaRPr>
          </a:p>
          <a:p>
            <a:pPr marL="0" lvl="0" indent="0"/>
            <a:endParaRPr lang="en-GB" sz="4000">
              <a:solidFill>
                <a:schemeClr val="accent2"/>
              </a:solidFill>
              <a:latin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1E9A443-0093-4626-8F76-FF38CB2192A9}"/>
              </a:ext>
            </a:extLst>
          </p:cNvPr>
          <p:cNvPicPr>
            <a:picLocks noChangeAspect="1"/>
          </p:cNvPicPr>
          <p:nvPr/>
        </p:nvPicPr>
        <p:blipFill>
          <a:blip r:embed="rId3"/>
          <a:stretch>
            <a:fillRect/>
          </a:stretch>
        </p:blipFill>
        <p:spPr>
          <a:xfrm>
            <a:off x="700122" y="1176792"/>
            <a:ext cx="10642696" cy="5002065"/>
          </a:xfrm>
          <a:prstGeom prst="rect">
            <a:avLst/>
          </a:prstGeom>
        </p:spPr>
      </p:pic>
      <p:pic>
        <p:nvPicPr>
          <p:cNvPr id="7" name="Picture 6">
            <a:extLst>
              <a:ext uri="{FF2B5EF4-FFF2-40B4-BE49-F238E27FC236}">
                <a16:creationId xmlns:a16="http://schemas.microsoft.com/office/drawing/2014/main" id="{CFCB3DC7-E952-4574-AA38-36D6A04F30DA}"/>
              </a:ext>
            </a:extLst>
          </p:cNvPr>
          <p:cNvPicPr>
            <a:picLocks noChangeAspect="1"/>
          </p:cNvPicPr>
          <p:nvPr/>
        </p:nvPicPr>
        <p:blipFill rotWithShape="1">
          <a:blip r:embed="rId4"/>
          <a:srcRect b="19620"/>
          <a:stretch/>
        </p:blipFill>
        <p:spPr>
          <a:xfrm>
            <a:off x="190530" y="203963"/>
            <a:ext cx="2530059" cy="798764"/>
          </a:xfrm>
          <a:prstGeom prst="rect">
            <a:avLst/>
          </a:prstGeom>
        </p:spPr>
      </p:pic>
    </p:spTree>
    <p:extLst>
      <p:ext uri="{BB962C8B-B14F-4D97-AF65-F5344CB8AC3E}">
        <p14:creationId xmlns:p14="http://schemas.microsoft.com/office/powerpoint/2010/main" val="295368247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4354765" y="288071"/>
            <a:ext cx="7135900"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The Projects</a:t>
            </a:r>
            <a:endParaRPr lang="en-GB" sz="4000" b="1">
              <a:solidFill>
                <a:schemeClr val="accent2"/>
              </a:solidFill>
              <a:latin typeface="Calibri" panose="020F0502020204030204" pitchFamily="34" charset="0"/>
              <a:cs typeface="Calibri" panose="020F0502020204030204" pitchFamily="34" charset="0"/>
            </a:endParaRPr>
          </a:p>
          <a:p>
            <a:pPr marL="0" lvl="0" indent="0"/>
            <a:endParaRPr lang="en-GB" sz="4000">
              <a:solidFill>
                <a:schemeClr val="accent2"/>
              </a:solidFill>
              <a:latin typeface="Calibri" panose="020F0502020204030204" pitchFamily="34" charset="0"/>
              <a:cs typeface="Calibri" panose="020F0502020204030204" pitchFamily="34" charset="0"/>
            </a:endParaRPr>
          </a:p>
        </p:txBody>
      </p:sp>
      <p:graphicFrame>
        <p:nvGraphicFramePr>
          <p:cNvPr id="4" name="Table 4">
            <a:extLst>
              <a:ext uri="{FF2B5EF4-FFF2-40B4-BE49-F238E27FC236}">
                <a16:creationId xmlns:a16="http://schemas.microsoft.com/office/drawing/2014/main" id="{A2DC6138-5F83-4F95-BC44-6ED6721E4CBB}"/>
              </a:ext>
            </a:extLst>
          </p:cNvPr>
          <p:cNvGraphicFramePr>
            <a:graphicFrameLocks noGrp="1"/>
          </p:cNvGraphicFramePr>
          <p:nvPr>
            <p:extLst>
              <p:ext uri="{D42A27DB-BD31-4B8C-83A1-F6EECF244321}">
                <p14:modId xmlns:p14="http://schemas.microsoft.com/office/powerpoint/2010/main" val="371221063"/>
              </p:ext>
            </p:extLst>
          </p:nvPr>
        </p:nvGraphicFramePr>
        <p:xfrm>
          <a:off x="2219765" y="1389857"/>
          <a:ext cx="8202620" cy="4575933"/>
        </p:xfrm>
        <a:graphic>
          <a:graphicData uri="http://schemas.openxmlformats.org/drawingml/2006/table">
            <a:tbl>
              <a:tblPr firstRow="1" bandRow="1">
                <a:tableStyleId>{D7AC3CCA-C797-4891-BE02-D94E43425B78}</a:tableStyleId>
              </a:tblPr>
              <a:tblGrid>
                <a:gridCol w="8202620">
                  <a:extLst>
                    <a:ext uri="{9D8B030D-6E8A-4147-A177-3AD203B41FA5}">
                      <a16:colId xmlns:a16="http://schemas.microsoft.com/office/drawing/2014/main" val="1921084868"/>
                    </a:ext>
                  </a:extLst>
                </a:gridCol>
              </a:tblGrid>
              <a:tr h="508437">
                <a:tc>
                  <a:txBody>
                    <a:bodyPr/>
                    <a:lstStyle/>
                    <a:p>
                      <a:r>
                        <a:rPr lang="en-GB" sz="1800" b="0" i="0" u="none" strike="noStrike" cap="none" dirty="0">
                          <a:solidFill>
                            <a:schemeClr val="dk1"/>
                          </a:solidFill>
                          <a:effectLst/>
                          <a:latin typeface="Calibri" panose="020F0502020204030204" pitchFamily="34" charset="0"/>
                          <a:ea typeface="+mn-ea"/>
                          <a:cs typeface="Calibri" panose="020F0502020204030204" pitchFamily="34" charset="0"/>
                          <a:sym typeface="Arial"/>
                        </a:rPr>
                        <a:t>Innovation Hub/Centre</a:t>
                      </a:r>
                    </a:p>
                  </a:txBody>
                  <a:tcPr marL="127724" marR="127724" marT="63863" marB="63863"/>
                </a:tc>
                <a:extLst>
                  <a:ext uri="{0D108BD9-81ED-4DB2-BD59-A6C34878D82A}">
                    <a16:rowId xmlns:a16="http://schemas.microsoft.com/office/drawing/2014/main" val="825825125"/>
                  </a:ext>
                </a:extLst>
              </a:tr>
              <a:tr h="508437">
                <a:tc>
                  <a:txBody>
                    <a:bodyPr/>
                    <a:lstStyle/>
                    <a:p>
                      <a:r>
                        <a:rPr lang="en-GB" sz="1800" b="0" i="0" u="none" strike="noStrike" cap="none" dirty="0">
                          <a:solidFill>
                            <a:schemeClr val="dk1"/>
                          </a:solidFill>
                          <a:effectLst/>
                          <a:latin typeface="Calibri" panose="020F0502020204030204" pitchFamily="34" charset="0"/>
                          <a:ea typeface="+mn-ea"/>
                          <a:cs typeface="Calibri" panose="020F0502020204030204" pitchFamily="34" charset="0"/>
                          <a:sym typeface="Arial"/>
                        </a:rPr>
                        <a:t>Revolving Development Fund (RDF)</a:t>
                      </a:r>
                    </a:p>
                  </a:txBody>
                  <a:tcPr marL="127724" marR="127724" marT="63863" marB="63863"/>
                </a:tc>
                <a:extLst>
                  <a:ext uri="{0D108BD9-81ED-4DB2-BD59-A6C34878D82A}">
                    <a16:rowId xmlns:a16="http://schemas.microsoft.com/office/drawing/2014/main" val="3233212571"/>
                  </a:ext>
                </a:extLst>
              </a:tr>
              <a:tr h="508437">
                <a:tc>
                  <a:txBody>
                    <a:bodyPr/>
                    <a:lstStyle/>
                    <a:p>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Transport Hub</a:t>
                      </a:r>
                    </a:p>
                  </a:txBody>
                  <a:tcPr marL="127724" marR="127724" marT="63863" marB="63863"/>
                </a:tc>
                <a:extLst>
                  <a:ext uri="{0D108BD9-81ED-4DB2-BD59-A6C34878D82A}">
                    <a16:rowId xmlns:a16="http://schemas.microsoft.com/office/drawing/2014/main" val="770204924"/>
                  </a:ext>
                </a:extLst>
              </a:tr>
              <a:tr h="508437">
                <a:tc>
                  <a:txBody>
                    <a:bodyPr/>
                    <a:lstStyle/>
                    <a:p>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Public Realm Improvement (PRI)</a:t>
                      </a:r>
                    </a:p>
                  </a:txBody>
                  <a:tcPr marL="127724" marR="127724" marT="63863" marB="63863"/>
                </a:tc>
                <a:extLst>
                  <a:ext uri="{0D108BD9-81ED-4DB2-BD59-A6C34878D82A}">
                    <a16:rowId xmlns:a16="http://schemas.microsoft.com/office/drawing/2014/main" val="1325683757"/>
                  </a:ext>
                </a:extLst>
              </a:tr>
              <a:tr h="508437">
                <a:tc>
                  <a:txBody>
                    <a:bodyPr/>
                    <a:lstStyle/>
                    <a:p>
                      <a:r>
                        <a:rPr lang="en-GB" sz="1800" b="0" i="0" u="none" strike="noStrike" cap="none" err="1">
                          <a:solidFill>
                            <a:schemeClr val="dk1"/>
                          </a:solidFill>
                          <a:effectLst/>
                          <a:latin typeface="Calibri" panose="020F0502020204030204" pitchFamily="34" charset="0"/>
                          <a:ea typeface="+mn-ea"/>
                          <a:cs typeface="Calibri" panose="020F0502020204030204" pitchFamily="34" charset="0"/>
                          <a:sym typeface="Arial"/>
                        </a:rPr>
                        <a:t>Redway</a:t>
                      </a:r>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 Improvements </a:t>
                      </a:r>
                    </a:p>
                  </a:txBody>
                  <a:tcPr marL="127724" marR="127724" marT="63863" marB="63863"/>
                </a:tc>
                <a:extLst>
                  <a:ext uri="{0D108BD9-81ED-4DB2-BD59-A6C34878D82A}">
                    <a16:rowId xmlns:a16="http://schemas.microsoft.com/office/drawing/2014/main" val="1996073797"/>
                  </a:ext>
                </a:extLst>
              </a:tr>
              <a:tr h="508437">
                <a:tc>
                  <a:txBody>
                    <a:bodyPr/>
                    <a:lstStyle/>
                    <a:p>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Technology Park Bletchley</a:t>
                      </a:r>
                    </a:p>
                  </a:txBody>
                  <a:tcPr marL="127724" marR="127724" marT="63863" marB="63863"/>
                </a:tc>
                <a:extLst>
                  <a:ext uri="{0D108BD9-81ED-4DB2-BD59-A6C34878D82A}">
                    <a16:rowId xmlns:a16="http://schemas.microsoft.com/office/drawing/2014/main" val="1762060100"/>
                  </a:ext>
                </a:extLst>
              </a:tr>
              <a:tr h="508437">
                <a:tc>
                  <a:txBody>
                    <a:bodyPr/>
                    <a:lstStyle/>
                    <a:p>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Transformation at Bletchley Park</a:t>
                      </a:r>
                    </a:p>
                  </a:txBody>
                  <a:tcPr marL="127724" marR="127724" marT="63863" marB="63863"/>
                </a:tc>
                <a:extLst>
                  <a:ext uri="{0D108BD9-81ED-4DB2-BD59-A6C34878D82A}">
                    <a16:rowId xmlns:a16="http://schemas.microsoft.com/office/drawing/2014/main" val="3895486526"/>
                  </a:ext>
                </a:extLst>
              </a:tr>
              <a:tr h="508437">
                <a:tc>
                  <a:txBody>
                    <a:bodyPr/>
                    <a:lstStyle/>
                    <a:p>
                      <a:r>
                        <a:rPr lang="en-GB" sz="1800" b="0" i="0" u="none" strike="noStrike" cap="none">
                          <a:solidFill>
                            <a:schemeClr val="dk1"/>
                          </a:solidFill>
                          <a:effectLst/>
                          <a:latin typeface="Calibri" panose="020F0502020204030204" pitchFamily="34" charset="0"/>
                          <a:ea typeface="+mn-ea"/>
                          <a:cs typeface="Calibri" panose="020F0502020204030204" pitchFamily="34" charset="0"/>
                          <a:sym typeface="Arial"/>
                        </a:rPr>
                        <a:t>Fibre Connectivity </a:t>
                      </a:r>
                    </a:p>
                  </a:txBody>
                  <a:tcPr marL="127724" marR="127724" marT="63863" marB="63863"/>
                </a:tc>
                <a:extLst>
                  <a:ext uri="{0D108BD9-81ED-4DB2-BD59-A6C34878D82A}">
                    <a16:rowId xmlns:a16="http://schemas.microsoft.com/office/drawing/2014/main" val="447069377"/>
                  </a:ext>
                </a:extLst>
              </a:tr>
              <a:tr h="508437">
                <a:tc>
                  <a:txBody>
                    <a:bodyPr/>
                    <a:lstStyle/>
                    <a:p>
                      <a:r>
                        <a:rPr lang="en-GB" sz="1800" b="0" i="0" u="none" strike="noStrike" cap="none" dirty="0">
                          <a:solidFill>
                            <a:schemeClr val="dk1"/>
                          </a:solidFill>
                          <a:effectLst/>
                          <a:latin typeface="Calibri" panose="020F0502020204030204" pitchFamily="34" charset="0"/>
                          <a:ea typeface="+mn-ea"/>
                          <a:cs typeface="Calibri" panose="020F0502020204030204" pitchFamily="34" charset="0"/>
                          <a:sym typeface="Arial"/>
                        </a:rPr>
                        <a:t>Active Marketing of Vacant Sites (</a:t>
                      </a:r>
                      <a:r>
                        <a:rPr lang="en-GB" sz="1800" b="0" i="0" u="none" strike="noStrike" cap="none" dirty="0" err="1">
                          <a:solidFill>
                            <a:schemeClr val="dk1"/>
                          </a:solidFill>
                          <a:effectLst/>
                          <a:latin typeface="Calibri" panose="020F0502020204030204" pitchFamily="34" charset="0"/>
                          <a:ea typeface="+mn-ea"/>
                          <a:cs typeface="Calibri" panose="020F0502020204030204" pitchFamily="34" charset="0"/>
                          <a:sym typeface="Arial"/>
                        </a:rPr>
                        <a:t>AMoVS</a:t>
                      </a:r>
                      <a:r>
                        <a:rPr lang="en-GB" sz="1800" b="0" i="0" u="none" strike="noStrike" cap="none" dirty="0">
                          <a:solidFill>
                            <a:schemeClr val="dk1"/>
                          </a:solidFill>
                          <a:effectLst/>
                          <a:latin typeface="Calibri" panose="020F0502020204030204" pitchFamily="34" charset="0"/>
                          <a:ea typeface="+mn-ea"/>
                          <a:cs typeface="Calibri" panose="020F0502020204030204" pitchFamily="34" charset="0"/>
                          <a:sym typeface="Arial"/>
                        </a:rPr>
                        <a:t>)</a:t>
                      </a:r>
                    </a:p>
                  </a:txBody>
                  <a:tcPr marL="127724" marR="127724" marT="63863" marB="63863"/>
                </a:tc>
                <a:extLst>
                  <a:ext uri="{0D108BD9-81ED-4DB2-BD59-A6C34878D82A}">
                    <a16:rowId xmlns:a16="http://schemas.microsoft.com/office/drawing/2014/main" val="2304970796"/>
                  </a:ext>
                </a:extLst>
              </a:tr>
            </a:tbl>
          </a:graphicData>
        </a:graphic>
      </p:graphicFrame>
      <p:pic>
        <p:nvPicPr>
          <p:cNvPr id="5" name="Picture 4">
            <a:extLst>
              <a:ext uri="{FF2B5EF4-FFF2-40B4-BE49-F238E27FC236}">
                <a16:creationId xmlns:a16="http://schemas.microsoft.com/office/drawing/2014/main" id="{56685BAA-FEE9-4345-AD47-784722A59A60}"/>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18365355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4354765" y="311270"/>
            <a:ext cx="7135900"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Innovation Hub</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189433499"/>
              </p:ext>
            </p:extLst>
          </p:nvPr>
        </p:nvGraphicFramePr>
        <p:xfrm>
          <a:off x="640665" y="1333859"/>
          <a:ext cx="10850000" cy="499036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600" b="1" i="0" u="none" strike="noStrike" cap="none">
                          <a:solidFill>
                            <a:schemeClr val="dk1"/>
                          </a:solidFill>
                          <a:latin typeface="Calibri" panose="020F0502020204030204" pitchFamily="34" charset="0"/>
                          <a:ea typeface="+mn-ea"/>
                          <a:cs typeface="+mn-cs"/>
                          <a:sym typeface="Arial"/>
                        </a:rPr>
                        <a:t>Project Objective:</a:t>
                      </a:r>
                    </a:p>
                  </a:txBody>
                  <a:tcPr marL="144637" marR="144637" marT="72320" marB="72320"/>
                </a:tc>
                <a:tc>
                  <a:txBody>
                    <a:bodyPr/>
                    <a:lstStyle/>
                    <a:p>
                      <a:r>
                        <a:rPr lang="en-GB" sz="1600" b="0" i="0" u="none" strike="noStrike" cap="none">
                          <a:solidFill>
                            <a:schemeClr val="dk1"/>
                          </a:solidFill>
                          <a:latin typeface="Calibri" panose="020F0502020204030204" pitchFamily="34" charset="0"/>
                          <a:ea typeface="+mn-ea"/>
                          <a:cs typeface="+mn-cs"/>
                          <a:sym typeface="Arial"/>
                        </a:rPr>
                        <a:t>Redevelop the former Fire Station and Police Station sites into a new Innovation Hub</a:t>
                      </a:r>
                    </a:p>
                  </a:txBody>
                  <a:tcPr marL="144637" marR="144637" marT="72320" marB="72320"/>
                </a:tc>
                <a:extLst>
                  <a:ext uri="{0D108BD9-81ED-4DB2-BD59-A6C34878D82A}">
                    <a16:rowId xmlns:a16="http://schemas.microsoft.com/office/drawing/2014/main" val="825825125"/>
                  </a:ext>
                </a:extLst>
              </a:tr>
              <a:tr h="444930">
                <a:tc>
                  <a:txBody>
                    <a:bodyPr/>
                    <a:lstStyle/>
                    <a:p>
                      <a:r>
                        <a:rPr lang="en-GB" sz="1600" b="1" i="0" u="none" strike="noStrike" cap="none">
                          <a:solidFill>
                            <a:schemeClr val="dk1"/>
                          </a:solidFill>
                          <a:latin typeface="Calibri" panose="020F0502020204030204" pitchFamily="34" charset="0"/>
                          <a:ea typeface="+mn-ea"/>
                          <a:cs typeface="+mn-cs"/>
                          <a:sym typeface="Arial"/>
                        </a:rPr>
                        <a:t>Business Case Progress:</a:t>
                      </a:r>
                    </a:p>
                  </a:txBody>
                  <a:tcPr marL="144637" marR="144637" marT="72320" marB="72320"/>
                </a:tc>
                <a:tc>
                  <a:txBody>
                    <a:bodyPr/>
                    <a:lstStyle/>
                    <a:p>
                      <a:r>
                        <a:rPr lang="en-GB" sz="1600" b="0" i="0" u="none" strike="noStrike" cap="none" dirty="0">
                          <a:solidFill>
                            <a:schemeClr val="dk1"/>
                          </a:solidFill>
                          <a:latin typeface="Calibri" panose="020F0502020204030204" pitchFamily="34" charset="0"/>
                          <a:ea typeface="+mn-ea"/>
                          <a:cs typeface="+mn-cs"/>
                          <a:sym typeface="Arial"/>
                        </a:rPr>
                        <a:t>Approved January 2023 first release of funds received April 2023</a:t>
                      </a:r>
                    </a:p>
                  </a:txBody>
                  <a:tcPr marL="144637" marR="144637" marT="72320" marB="72320"/>
                </a:tc>
                <a:extLst>
                  <a:ext uri="{0D108BD9-81ED-4DB2-BD59-A6C34878D82A}">
                    <a16:rowId xmlns:a16="http://schemas.microsoft.com/office/drawing/2014/main" val="3233212571"/>
                  </a:ext>
                </a:extLst>
              </a:tr>
              <a:tr h="444930">
                <a:tc>
                  <a:txBody>
                    <a:bodyPr/>
                    <a:lstStyle/>
                    <a:p>
                      <a:r>
                        <a:rPr lang="en-GB" sz="1600" b="1" i="0" u="none" strike="noStrike" cap="none">
                          <a:solidFill>
                            <a:schemeClr val="dk1"/>
                          </a:solidFill>
                          <a:latin typeface="Calibri" panose="020F0502020204030204" pitchFamily="34" charset="0"/>
                          <a:ea typeface="+mn-ea"/>
                          <a:cs typeface="+mn-cs"/>
                          <a:sym typeface="Arial"/>
                        </a:rPr>
                        <a:t>Project Value:</a:t>
                      </a:r>
                    </a:p>
                  </a:txBody>
                  <a:tcPr marL="144637" marR="144637" marT="72320" marB="72320"/>
                </a:tc>
                <a:tc>
                  <a:txBody>
                    <a:bodyPr/>
                    <a:lstStyle/>
                    <a:p>
                      <a:r>
                        <a:rPr lang="en-GB" sz="1600" b="0" i="0" u="none" strike="noStrike" cap="none" dirty="0">
                          <a:solidFill>
                            <a:schemeClr val="dk1"/>
                          </a:solidFill>
                          <a:latin typeface="Calibri" panose="020F0502020204030204" pitchFamily="34" charset="0"/>
                          <a:ea typeface="+mn-ea"/>
                          <a:cs typeface="+mn-cs"/>
                          <a:sym typeface="Arial"/>
                        </a:rPr>
                        <a:t>£3,662,345</a:t>
                      </a:r>
                    </a:p>
                  </a:txBody>
                  <a:tcPr marL="144637" marR="144637" marT="72320" marB="72320"/>
                </a:tc>
                <a:extLst>
                  <a:ext uri="{0D108BD9-81ED-4DB2-BD59-A6C34878D82A}">
                    <a16:rowId xmlns:a16="http://schemas.microsoft.com/office/drawing/2014/main" val="1984394014"/>
                  </a:ext>
                </a:extLst>
              </a:tr>
              <a:tr h="444930">
                <a:tc>
                  <a:txBody>
                    <a:bodyPr/>
                    <a:lstStyle/>
                    <a:p>
                      <a:r>
                        <a:rPr lang="en-GB" sz="1600" b="1" i="0" u="none" strike="noStrike" cap="none">
                          <a:solidFill>
                            <a:schemeClr val="dk1"/>
                          </a:solidFill>
                          <a:latin typeface="Calibri" panose="020F0502020204030204" pitchFamily="34" charset="0"/>
                          <a:ea typeface="+mn-ea"/>
                          <a:cs typeface="+mn-cs"/>
                          <a:sym typeface="Arial"/>
                        </a:rPr>
                        <a:t>Delivery Body:</a:t>
                      </a:r>
                    </a:p>
                  </a:txBody>
                  <a:tcPr marL="144637" marR="144637" marT="72320" marB="72320"/>
                </a:tc>
                <a:tc>
                  <a:txBody>
                    <a:bodyPr/>
                    <a:lstStyle/>
                    <a:p>
                      <a:r>
                        <a:rPr lang="en-GB"/>
                        <a:t>Milton Keynes Development Partnership (MKDP)</a:t>
                      </a:r>
                    </a:p>
                  </a:txBody>
                  <a:tcPr marL="144637" marR="144637" marT="72320" marB="72320"/>
                </a:tc>
                <a:extLst>
                  <a:ext uri="{0D108BD9-81ED-4DB2-BD59-A6C34878D82A}">
                    <a16:rowId xmlns:a16="http://schemas.microsoft.com/office/drawing/2014/main" val="996023405"/>
                  </a:ext>
                </a:extLst>
              </a:tr>
              <a:tr h="444930">
                <a:tc gridSpan="2">
                  <a:txBody>
                    <a:bodyPr/>
                    <a:lstStyle/>
                    <a:p>
                      <a:r>
                        <a:rPr lang="en-GB" sz="1600" b="1" i="0" u="none" strike="noStrike" cap="none">
                          <a:solidFill>
                            <a:schemeClr val="dk1"/>
                          </a:solidFill>
                          <a:latin typeface="Calibri" panose="020F0502020204030204" pitchFamily="34" charset="0"/>
                          <a:ea typeface="+mn-ea"/>
                          <a:cs typeface="+mn-cs"/>
                          <a:sym typeface="Arial"/>
                        </a:rPr>
                        <a:t>Project Details :</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b="0" i="0" u="none" strike="noStrike" cap="none" dirty="0">
                          <a:solidFill>
                            <a:schemeClr val="dk1"/>
                          </a:solidFill>
                          <a:effectLst/>
                          <a:latin typeface="+mn-lt"/>
                          <a:ea typeface="+mn-ea"/>
                          <a:cs typeface="+mn-cs"/>
                          <a:sym typeface="Arial"/>
                        </a:rPr>
                        <a:t>The funding ask from the Towns Fund will support construction and fit out of an Innovation Hub within the wider mixed-use development scheme at the station gateway. The proposed site is currently occupied by two derelict and prominent brownfield sites in Bletchley – the former fire and police stations. These sites are located immediately west of Bletchley Station on the main approach to Bletchley Town Centre.</a:t>
                      </a:r>
                    </a:p>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en-GB" sz="1400" b="0" i="0" u="none" strike="noStrike" cap="none" dirty="0">
                        <a:solidFill>
                          <a:schemeClr val="dk1"/>
                        </a:solidFill>
                        <a:effectLst/>
                        <a:latin typeface="+mn-lt"/>
                        <a:ea typeface="+mn-ea"/>
                        <a:cs typeface="+mn-cs"/>
                        <a:sym typeface="Arial"/>
                      </a:endParaRPr>
                    </a:p>
                    <a:p>
                      <a:pPr marL="171450" indent="-1714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The intention is to operate the Innovation Hub under a model that is commercially sustainable, led by a third party and does not require any revenue funding from MKCC.</a:t>
                      </a:r>
                    </a:p>
                    <a:p>
                      <a:endParaRPr lang="en-GB" sz="1400" b="0" i="0" u="none" strike="noStrike" cap="none" dirty="0">
                        <a:solidFill>
                          <a:schemeClr val="dk1"/>
                        </a:solidFill>
                        <a:effectLst/>
                        <a:latin typeface="+mn-lt"/>
                        <a:ea typeface="+mn-ea"/>
                        <a:cs typeface="+mn-cs"/>
                        <a:sym typeface="Arial"/>
                      </a:endParaRPr>
                    </a:p>
                    <a:p>
                      <a:pPr marL="171450" indent="-1714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The current proposal, once delivered, is expected to be of interest to a suitable operator due to the location, fit out funding and rent expectations. </a:t>
                      </a:r>
                    </a:p>
                    <a:p>
                      <a:endParaRPr lang="en-GB" sz="1500" b="0" kern="1200" dirty="0">
                        <a:solidFill>
                          <a:schemeClr val="dk1"/>
                        </a:solidFill>
                        <a:latin typeface="+mn-lt"/>
                        <a:ea typeface="+mn-ea"/>
                        <a:cs typeface="+mn-cs"/>
                      </a:endParaRP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238087101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2934338" y="292070"/>
            <a:ext cx="7789888"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Revolving Development Fund (RDF)</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1075570120"/>
              </p:ext>
            </p:extLst>
          </p:nvPr>
        </p:nvGraphicFramePr>
        <p:xfrm>
          <a:off x="640665" y="1191816"/>
          <a:ext cx="10850000" cy="500560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600" b="1" i="0" u="none" strike="noStrike" cap="none">
                          <a:solidFill>
                            <a:schemeClr val="dk1"/>
                          </a:solidFill>
                          <a:latin typeface="Calibri" panose="020F0502020204030204" pitchFamily="34" charset="0"/>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600" b="0" i="0" u="none" strike="noStrike" cap="none">
                          <a:solidFill>
                            <a:schemeClr val="dk1"/>
                          </a:solidFill>
                          <a:latin typeface="Calibri" panose="020F0502020204030204" pitchFamily="34" charset="0"/>
                          <a:ea typeface="+mn-ea"/>
                          <a:cs typeface="+mn-cs"/>
                          <a:sym typeface="Arial"/>
                        </a:rPr>
                        <a:t>Remediation and development of up to 3.185 ha of dilapidated and underutilized land</a:t>
                      </a:r>
                    </a:p>
                  </a:txBody>
                  <a:tcPr marL="144637" marR="144637" marT="72320" marB="72320"/>
                </a:tc>
                <a:extLst>
                  <a:ext uri="{0D108BD9-81ED-4DB2-BD59-A6C34878D82A}">
                    <a16:rowId xmlns:a16="http://schemas.microsoft.com/office/drawing/2014/main" val="825825125"/>
                  </a:ext>
                </a:extLst>
              </a:tr>
              <a:tr h="444930">
                <a:tc>
                  <a:txBody>
                    <a:bodyPr/>
                    <a:lstStyle/>
                    <a:p>
                      <a:r>
                        <a:rPr lang="en-GB" sz="1600" b="1" i="0" u="none" strike="noStrike" cap="none">
                          <a:solidFill>
                            <a:schemeClr val="dk1"/>
                          </a:solidFill>
                          <a:latin typeface="Calibri" panose="020F0502020204030204" pitchFamily="34" charset="0"/>
                          <a:ea typeface="+mn-ea"/>
                          <a:cs typeface="+mn-cs"/>
                          <a:sym typeface="Arial"/>
                        </a:rPr>
                        <a:t>Business Case Progress:</a:t>
                      </a:r>
                    </a:p>
                  </a:txBody>
                  <a:tcPr marL="144637" marR="144637" marT="72320" marB="72320"/>
                </a:tc>
                <a:tc>
                  <a:txBody>
                    <a:bodyPr/>
                    <a:lstStyle/>
                    <a:p>
                      <a:r>
                        <a:rPr lang="en-GB" sz="1600" b="0" i="0" u="none" strike="noStrike" cap="none" dirty="0">
                          <a:solidFill>
                            <a:schemeClr val="dk1"/>
                          </a:solidFill>
                          <a:latin typeface="Calibri" panose="020F0502020204030204" pitchFamily="34" charset="0"/>
                          <a:ea typeface="+mn-ea"/>
                          <a:cs typeface="+mn-cs"/>
                          <a:sym typeface="Arial"/>
                        </a:rPr>
                        <a:t>Approved March 2022, first release of funds received June 2022</a:t>
                      </a:r>
                    </a:p>
                  </a:txBody>
                  <a:tcPr marL="144637" marR="144637" marT="72320" marB="72320"/>
                </a:tc>
                <a:extLst>
                  <a:ext uri="{0D108BD9-81ED-4DB2-BD59-A6C34878D82A}">
                    <a16:rowId xmlns:a16="http://schemas.microsoft.com/office/drawing/2014/main" val="3233212571"/>
                  </a:ext>
                </a:extLst>
              </a:tr>
              <a:tr h="444930">
                <a:tc>
                  <a:txBody>
                    <a:bodyPr/>
                    <a:lstStyle/>
                    <a:p>
                      <a:r>
                        <a:rPr lang="en-GB" sz="1600" b="1" i="0" u="none" strike="noStrike" cap="none">
                          <a:solidFill>
                            <a:schemeClr val="dk1"/>
                          </a:solidFill>
                          <a:latin typeface="Calibri" panose="020F0502020204030204" pitchFamily="34" charset="0"/>
                          <a:ea typeface="+mn-ea"/>
                          <a:cs typeface="+mn-cs"/>
                          <a:sym typeface="Arial"/>
                        </a:rPr>
                        <a:t>Project Value:</a:t>
                      </a:r>
                    </a:p>
                  </a:txBody>
                  <a:tcPr marL="144637" marR="144637" marT="72320" marB="72320"/>
                </a:tc>
                <a:tc>
                  <a:txBody>
                    <a:bodyPr/>
                    <a:lstStyle/>
                    <a:p>
                      <a:r>
                        <a:rPr lang="en-GB" sz="1600" b="0" i="0" u="none" strike="noStrike" cap="none">
                          <a:solidFill>
                            <a:schemeClr val="dk1"/>
                          </a:solidFill>
                          <a:latin typeface="Calibri" panose="020F0502020204030204" pitchFamily="34" charset="0"/>
                          <a:ea typeface="+mn-ea"/>
                          <a:cs typeface="+mn-cs"/>
                          <a:sym typeface="Arial"/>
                        </a:rPr>
                        <a:t>£8,910,000</a:t>
                      </a:r>
                    </a:p>
                  </a:txBody>
                  <a:tcPr marL="144637" marR="144637" marT="72320" marB="72320"/>
                </a:tc>
                <a:extLst>
                  <a:ext uri="{0D108BD9-81ED-4DB2-BD59-A6C34878D82A}">
                    <a16:rowId xmlns:a16="http://schemas.microsoft.com/office/drawing/2014/main" val="1984394014"/>
                  </a:ext>
                </a:extLst>
              </a:tr>
              <a:tr h="444930">
                <a:tc>
                  <a:txBody>
                    <a:bodyPr/>
                    <a:lstStyle/>
                    <a:p>
                      <a:r>
                        <a:rPr lang="en-GB" sz="1600" b="1" i="0" u="none" strike="noStrike" cap="none">
                          <a:solidFill>
                            <a:schemeClr val="dk1"/>
                          </a:solidFill>
                          <a:latin typeface="Calibri" panose="020F0502020204030204" pitchFamily="34" charset="0"/>
                          <a:ea typeface="+mn-ea"/>
                          <a:cs typeface="+mn-cs"/>
                          <a:sym typeface="Arial"/>
                        </a:rPr>
                        <a:t>Delivery Body:</a:t>
                      </a:r>
                    </a:p>
                  </a:txBody>
                  <a:tcPr marL="144637" marR="144637" marT="72320" marB="72320"/>
                </a:tc>
                <a:tc>
                  <a:txBody>
                    <a:bodyPr/>
                    <a:lstStyle/>
                    <a:p>
                      <a:r>
                        <a:rPr lang="en-GB" sz="1600" b="0" i="0" u="none" strike="noStrike" cap="none">
                          <a:solidFill>
                            <a:schemeClr val="dk1"/>
                          </a:solidFill>
                          <a:latin typeface="Calibri" panose="020F0502020204030204" pitchFamily="34" charset="0"/>
                          <a:ea typeface="+mn-ea"/>
                          <a:cs typeface="+mn-cs"/>
                          <a:sym typeface="Arial"/>
                        </a:rPr>
                        <a:t>Milton Keynes Development Partnership (MKDP)</a:t>
                      </a:r>
                    </a:p>
                  </a:txBody>
                  <a:tcPr marL="144637" marR="144637" marT="72320" marB="72320"/>
                </a:tc>
                <a:extLst>
                  <a:ext uri="{0D108BD9-81ED-4DB2-BD59-A6C34878D82A}">
                    <a16:rowId xmlns:a16="http://schemas.microsoft.com/office/drawing/2014/main" val="996023405"/>
                  </a:ext>
                </a:extLst>
              </a:tr>
              <a:tr h="444930">
                <a:tc gridSpan="2">
                  <a:txBody>
                    <a:bodyPr/>
                    <a:lstStyle/>
                    <a:p>
                      <a:r>
                        <a:rPr lang="en-GB" sz="1600" b="1" i="0" u="none" strike="noStrike" cap="none">
                          <a:solidFill>
                            <a:schemeClr val="dk1"/>
                          </a:solidFill>
                          <a:latin typeface="Calibri" panose="020F0502020204030204" pitchFamily="34" charset="0"/>
                          <a:ea typeface="+mn-ea"/>
                          <a:cs typeface="+mn-cs"/>
                          <a:sym typeface="Arial"/>
                        </a:rPr>
                        <a:t>Project Details:</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285750" indent="-2857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The Revolving Development Fund will facilitate the acquisition and re-use of run-down and dilapidated sites for new and improved uses (such as housing and commercial uses). </a:t>
                      </a:r>
                    </a:p>
                    <a:p>
                      <a:pPr marL="285750" indent="-285750">
                        <a:buFont typeface="Arial" panose="020B0604020202020204" pitchFamily="34" charset="0"/>
                        <a:buChar char="•"/>
                      </a:pPr>
                      <a:endParaRPr lang="en-GB" sz="1400" b="0" i="0" u="none" strike="noStrike" cap="none" dirty="0">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Once the initial tranche of key sites in central Bletchley have been re-purposed, it is anticipated the fund will facilitate further development over a further two waves during a ten-year fund operating period.</a:t>
                      </a:r>
                      <a:br>
                        <a:rPr lang="en-GB" sz="1400" b="0" i="0" u="none" strike="noStrike" cap="none" dirty="0">
                          <a:solidFill>
                            <a:schemeClr val="dk1"/>
                          </a:solidFill>
                          <a:effectLst/>
                          <a:latin typeface="+mn-lt"/>
                          <a:ea typeface="+mn-ea"/>
                          <a:cs typeface="+mn-cs"/>
                          <a:sym typeface="Arial"/>
                        </a:rPr>
                      </a:br>
                      <a:endParaRPr lang="en-GB" sz="1400" b="0" i="0" u="none" strike="noStrike" cap="none" dirty="0">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The fund will be focused on three waves of interventions in the area outlined in the recent Central Bletchley Urban Design Framework Supplementary Planning Document published by Milton Keynes Council. This will involve multiple sites to facilitate land assembly across the three fund revolutions. This affords the RDF operational flexibility to identify sites that will make a significant difference to the functioning and experience of the town centre.</a:t>
                      </a:r>
                    </a:p>
                    <a:p>
                      <a:endParaRPr lang="en-GB" sz="1600" b="0" i="0" u="none" strike="noStrike" cap="none" dirty="0">
                        <a:solidFill>
                          <a:schemeClr val="dk1"/>
                        </a:solidFill>
                        <a:latin typeface="Calibri" panose="020F0502020204030204" pitchFamily="34" charset="0"/>
                        <a:ea typeface="+mn-ea"/>
                        <a:cs typeface="+mn-cs"/>
                        <a:sym typeface="Arial"/>
                      </a:endParaRP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341722318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4505685" y="292070"/>
            <a:ext cx="7789888"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Transport Hub</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3848227588"/>
              </p:ext>
            </p:extLst>
          </p:nvPr>
        </p:nvGraphicFramePr>
        <p:xfrm>
          <a:off x="640665" y="1333859"/>
          <a:ext cx="10850000" cy="506402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400" b="1" i="0" u="none" strike="noStrike" cap="none">
                          <a:solidFill>
                            <a:schemeClr val="dk1"/>
                          </a:solidFill>
                          <a:effectLst/>
                          <a:latin typeface="+mn-lt"/>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mn-lt"/>
                          <a:ea typeface="+mn-ea"/>
                          <a:cs typeface="+mn-cs"/>
                          <a:sym typeface="Arial"/>
                        </a:rPr>
                        <a:t>To enable the delivery of a first stage of works to improve the links between Bletchley Railway Station and Bletchley Town Centre</a:t>
                      </a:r>
                    </a:p>
                  </a:txBody>
                  <a:tcPr marL="144637" marR="144637" marT="72320" marB="72320"/>
                </a:tc>
                <a:extLst>
                  <a:ext uri="{0D108BD9-81ED-4DB2-BD59-A6C34878D82A}">
                    <a16:rowId xmlns:a16="http://schemas.microsoft.com/office/drawing/2014/main" val="825825125"/>
                  </a:ext>
                </a:extLst>
              </a:tr>
              <a:tr h="444930">
                <a:tc>
                  <a:txBody>
                    <a:bodyPr/>
                    <a:lstStyle/>
                    <a:p>
                      <a:r>
                        <a:rPr lang="en-GB" sz="1400" b="1" i="0" u="none" strike="noStrike" cap="none">
                          <a:solidFill>
                            <a:schemeClr val="dk1"/>
                          </a:solidFill>
                          <a:effectLst/>
                          <a:latin typeface="+mn-lt"/>
                          <a:ea typeface="+mn-ea"/>
                          <a:cs typeface="+mn-cs"/>
                          <a:sym typeface="Arial"/>
                        </a:rPr>
                        <a:t>Business Case Progress:</a:t>
                      </a:r>
                    </a:p>
                  </a:txBody>
                  <a:tcPr marL="144637" marR="144637" marT="72320" marB="72320"/>
                </a:tc>
                <a:tc>
                  <a:txBody>
                    <a:bodyPr/>
                    <a:lstStyle/>
                    <a:p>
                      <a:r>
                        <a:rPr lang="en-GB" sz="1400" b="0" i="0" u="none" strike="noStrike" cap="none" dirty="0">
                          <a:solidFill>
                            <a:schemeClr val="dk1"/>
                          </a:solidFill>
                          <a:effectLst/>
                          <a:latin typeface="+mn-lt"/>
                          <a:ea typeface="+mn-ea"/>
                          <a:cs typeface="+mn-cs"/>
                          <a:sym typeface="Arial"/>
                        </a:rPr>
                        <a:t>Approved January 2023 first release of funds received April 2023</a:t>
                      </a:r>
                    </a:p>
                  </a:txBody>
                  <a:tcPr marL="144637" marR="144637" marT="72320" marB="72320"/>
                </a:tc>
                <a:extLst>
                  <a:ext uri="{0D108BD9-81ED-4DB2-BD59-A6C34878D82A}">
                    <a16:rowId xmlns:a16="http://schemas.microsoft.com/office/drawing/2014/main" val="3233212571"/>
                  </a:ext>
                </a:extLst>
              </a:tr>
              <a:tr h="444930">
                <a:tc>
                  <a:txBody>
                    <a:bodyPr/>
                    <a:lstStyle/>
                    <a:p>
                      <a:r>
                        <a:rPr lang="en-GB" sz="1400" b="1" i="0" u="none" strike="noStrike" cap="none">
                          <a:solidFill>
                            <a:schemeClr val="dk1"/>
                          </a:solidFill>
                          <a:effectLst/>
                          <a:latin typeface="+mn-lt"/>
                          <a:ea typeface="+mn-ea"/>
                          <a:cs typeface="+mn-cs"/>
                          <a:sym typeface="Arial"/>
                        </a:rPr>
                        <a:t>Project Value:</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£3,910,000</a:t>
                      </a:r>
                    </a:p>
                  </a:txBody>
                  <a:tcPr marL="144637" marR="144637" marT="72320" marB="72320"/>
                </a:tc>
                <a:extLst>
                  <a:ext uri="{0D108BD9-81ED-4DB2-BD59-A6C34878D82A}">
                    <a16:rowId xmlns:a16="http://schemas.microsoft.com/office/drawing/2014/main" val="1984394014"/>
                  </a:ext>
                </a:extLst>
              </a:tr>
              <a:tr h="444930">
                <a:tc>
                  <a:txBody>
                    <a:bodyPr/>
                    <a:lstStyle/>
                    <a:p>
                      <a:r>
                        <a:rPr lang="en-GB" sz="1400" b="1" i="0" u="none" strike="noStrike" cap="none">
                          <a:solidFill>
                            <a:schemeClr val="dk1"/>
                          </a:solidFill>
                          <a:effectLst/>
                          <a:latin typeface="+mn-lt"/>
                          <a:ea typeface="+mn-ea"/>
                          <a:cs typeface="+mn-cs"/>
                          <a:sym typeface="Arial"/>
                        </a:rPr>
                        <a:t>Delivery Body:</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Milton Keynes City Council</a:t>
                      </a:r>
                    </a:p>
                  </a:txBody>
                  <a:tcPr marL="144637" marR="144637" marT="72320" marB="72320"/>
                </a:tc>
                <a:extLst>
                  <a:ext uri="{0D108BD9-81ED-4DB2-BD59-A6C34878D82A}">
                    <a16:rowId xmlns:a16="http://schemas.microsoft.com/office/drawing/2014/main" val="996023405"/>
                  </a:ext>
                </a:extLst>
              </a:tr>
              <a:tr h="444930">
                <a:tc gridSpan="2">
                  <a:txBody>
                    <a:bodyPr/>
                    <a:lstStyle/>
                    <a:p>
                      <a:r>
                        <a:rPr lang="en-GB" sz="1400" b="1" i="0" u="none" strike="noStrike" cap="none">
                          <a:solidFill>
                            <a:schemeClr val="dk1"/>
                          </a:solidFill>
                          <a:effectLst/>
                          <a:latin typeface="+mn-lt"/>
                          <a:ea typeface="+mn-ea"/>
                          <a:cs typeface="+mn-cs"/>
                          <a:sym typeface="Arial"/>
                        </a:rPr>
                        <a:t>Project Details:</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R="0" lvl="0" algn="l" defTabSz="914400" rtl="0" eaLnBrk="1" fontAlgn="auto" latinLnBrk="0" hangingPunct="1">
                        <a:lnSpc>
                          <a:spcPct val="100000"/>
                        </a:lnSpc>
                        <a:spcBef>
                          <a:spcPts val="0"/>
                        </a:spcBef>
                        <a:spcAft>
                          <a:spcPts val="0"/>
                        </a:spcAft>
                        <a:buClr>
                          <a:srgbClr val="000000"/>
                        </a:buClr>
                        <a:buSzTx/>
                        <a:tabLst/>
                        <a:defRPr/>
                      </a:pPr>
                      <a:r>
                        <a:rPr lang="en-GB" sz="1400" b="0" i="0" u="none" strike="noStrike" cap="none" dirty="0">
                          <a:solidFill>
                            <a:schemeClr val="dk1"/>
                          </a:solidFill>
                          <a:effectLst/>
                          <a:latin typeface="+mn-lt"/>
                          <a:ea typeface="+mn-ea"/>
                          <a:cs typeface="+mn-cs"/>
                          <a:sym typeface="Arial"/>
                        </a:rPr>
                        <a:t>The funding will enable delivery of a first stage of works to improve the links between Bletchley Railway Station and Bletchley Town Centre. </a:t>
                      </a:r>
                    </a:p>
                    <a:p>
                      <a:pPr marR="0" lvl="0" algn="l" defTabSz="914400" rtl="0" eaLnBrk="1" fontAlgn="auto" latinLnBrk="0" hangingPunct="1">
                        <a:lnSpc>
                          <a:spcPct val="100000"/>
                        </a:lnSpc>
                        <a:spcBef>
                          <a:spcPts val="0"/>
                        </a:spcBef>
                        <a:spcAft>
                          <a:spcPts val="0"/>
                        </a:spcAft>
                        <a:buClr>
                          <a:srgbClr val="000000"/>
                        </a:buClr>
                        <a:buSzTx/>
                        <a:tabLst/>
                        <a:defRPr/>
                      </a:pPr>
                      <a:endParaRPr lang="en-GB" sz="1400" b="0" i="0" u="none" strike="noStrike" cap="none" dirty="0">
                        <a:solidFill>
                          <a:schemeClr val="dk1"/>
                        </a:solidFill>
                        <a:effectLst/>
                        <a:latin typeface="+mn-lt"/>
                        <a:ea typeface="+mn-ea"/>
                        <a:cs typeface="+mn-cs"/>
                        <a:sym typeface="Arial"/>
                      </a:endParaRPr>
                    </a:p>
                    <a:p>
                      <a:pPr marR="0" lvl="0" algn="l" defTabSz="914400" rtl="0" eaLnBrk="1" fontAlgn="auto" latinLnBrk="0" hangingPunct="1">
                        <a:lnSpc>
                          <a:spcPct val="100000"/>
                        </a:lnSpc>
                        <a:spcBef>
                          <a:spcPts val="0"/>
                        </a:spcBef>
                        <a:spcAft>
                          <a:spcPts val="0"/>
                        </a:spcAft>
                        <a:buClr>
                          <a:srgbClr val="000000"/>
                        </a:buClr>
                        <a:buSzTx/>
                        <a:tabLst/>
                        <a:defRPr/>
                      </a:pPr>
                      <a:r>
                        <a:rPr lang="en-GB" sz="1400" b="0" i="0" u="none" strike="noStrike" cap="none" dirty="0">
                          <a:solidFill>
                            <a:schemeClr val="dk1"/>
                          </a:solidFill>
                          <a:effectLst/>
                          <a:latin typeface="+mn-lt"/>
                          <a:ea typeface="+mn-ea"/>
                          <a:cs typeface="+mn-cs"/>
                          <a:sym typeface="Arial"/>
                        </a:rPr>
                        <a:t>The key proposed investments are:</a:t>
                      </a:r>
                    </a:p>
                    <a:p>
                      <a:pPr lvl="0">
                        <a:spcBef>
                          <a:spcPts val="720"/>
                        </a:spcBef>
                        <a:spcAft>
                          <a:spcPts val="600"/>
                        </a:spcAft>
                      </a:pPr>
                      <a:r>
                        <a:rPr lang="en-GB" sz="1400" b="0" i="0" u="none" strike="noStrike" cap="none" dirty="0">
                          <a:solidFill>
                            <a:schemeClr val="dk1"/>
                          </a:solidFill>
                          <a:effectLst/>
                          <a:latin typeface="+mn-lt"/>
                          <a:ea typeface="+mn-ea"/>
                          <a:cs typeface="+mn-cs"/>
                          <a:sym typeface="Arial"/>
                        </a:rPr>
                        <a:t>1) Replacing Brunel Roundabout with a left in-left out priority junction.</a:t>
                      </a:r>
                      <a:br>
                        <a:rPr lang="en-GB" sz="1400" b="0" i="0" u="none" strike="noStrike" cap="none" dirty="0">
                          <a:solidFill>
                            <a:schemeClr val="dk1"/>
                          </a:solidFill>
                          <a:effectLst/>
                          <a:latin typeface="+mn-lt"/>
                          <a:ea typeface="+mn-ea"/>
                          <a:cs typeface="+mn-cs"/>
                          <a:sym typeface="Arial"/>
                        </a:rPr>
                      </a:br>
                      <a:r>
                        <a:rPr lang="en-GB" sz="1400" b="0" i="0" u="none" strike="noStrike" cap="none" dirty="0">
                          <a:solidFill>
                            <a:schemeClr val="dk1"/>
                          </a:solidFill>
                          <a:effectLst/>
                          <a:latin typeface="+mn-lt"/>
                          <a:ea typeface="+mn-ea"/>
                          <a:cs typeface="+mn-cs"/>
                          <a:sym typeface="Arial"/>
                        </a:rPr>
                        <a:t>2) Reducing Saxon Street to a single lane in each direction.</a:t>
                      </a:r>
                      <a:br>
                        <a:rPr lang="en-GB" sz="1400" b="0" i="0" u="none" strike="noStrike" cap="none" dirty="0">
                          <a:solidFill>
                            <a:schemeClr val="dk1"/>
                          </a:solidFill>
                          <a:effectLst/>
                          <a:latin typeface="+mn-lt"/>
                          <a:ea typeface="+mn-ea"/>
                          <a:cs typeface="+mn-cs"/>
                          <a:sym typeface="Arial"/>
                        </a:rPr>
                      </a:br>
                      <a:r>
                        <a:rPr lang="en-GB" sz="1400" b="0" i="0" u="none" strike="noStrike" cap="none" dirty="0">
                          <a:solidFill>
                            <a:schemeClr val="dk1"/>
                          </a:solidFill>
                          <a:effectLst/>
                          <a:latin typeface="+mn-lt"/>
                          <a:ea typeface="+mn-ea"/>
                          <a:cs typeface="+mn-cs"/>
                          <a:sym typeface="Arial"/>
                        </a:rPr>
                        <a:t>3) Improving access to the bus station and CEMEX site.</a:t>
                      </a:r>
                      <a:br>
                        <a:rPr lang="en-GB" sz="1400" b="0" i="0" u="none" strike="noStrike" cap="none" dirty="0">
                          <a:solidFill>
                            <a:schemeClr val="dk1"/>
                          </a:solidFill>
                          <a:effectLst/>
                          <a:latin typeface="+mn-lt"/>
                          <a:ea typeface="+mn-ea"/>
                          <a:cs typeface="+mn-cs"/>
                          <a:sym typeface="Arial"/>
                        </a:rPr>
                      </a:br>
                      <a:r>
                        <a:rPr lang="en-GB" sz="1400" b="0" i="0" u="none" strike="noStrike" cap="none" dirty="0">
                          <a:solidFill>
                            <a:schemeClr val="dk1"/>
                          </a:solidFill>
                          <a:effectLst/>
                          <a:latin typeface="+mn-lt"/>
                          <a:ea typeface="+mn-ea"/>
                          <a:cs typeface="+mn-cs"/>
                          <a:sym typeface="Arial"/>
                        </a:rPr>
                        <a:t>4) Introducing interim traffic signals to avoid the need for buses to U-turn.</a:t>
                      </a:r>
                      <a:br>
                        <a:rPr lang="en-GB" sz="1400" b="0" i="0" u="none" strike="noStrike" cap="none" dirty="0">
                          <a:solidFill>
                            <a:schemeClr val="dk1"/>
                          </a:solidFill>
                          <a:effectLst/>
                          <a:latin typeface="+mn-lt"/>
                          <a:ea typeface="+mn-ea"/>
                          <a:cs typeface="+mn-cs"/>
                          <a:sym typeface="Arial"/>
                        </a:rPr>
                      </a:br>
                      <a:r>
                        <a:rPr lang="en-GB" sz="1400" b="0" i="0" u="none" strike="noStrike" cap="none" dirty="0">
                          <a:solidFill>
                            <a:schemeClr val="dk1"/>
                          </a:solidFill>
                          <a:effectLst/>
                          <a:latin typeface="+mn-lt"/>
                          <a:ea typeface="+mn-ea"/>
                          <a:cs typeface="+mn-cs"/>
                          <a:sym typeface="Arial"/>
                        </a:rPr>
                        <a:t>5) Replacing the Princes Way Roundabout with a signalised junction.</a:t>
                      </a:r>
                      <a:br>
                        <a:rPr lang="en-GB" sz="1400" b="0" i="0" u="none" strike="noStrike" cap="none" dirty="0">
                          <a:solidFill>
                            <a:schemeClr val="dk1"/>
                          </a:solidFill>
                          <a:effectLst/>
                          <a:latin typeface="+mn-lt"/>
                          <a:ea typeface="+mn-ea"/>
                          <a:cs typeface="+mn-cs"/>
                          <a:sym typeface="Arial"/>
                        </a:rPr>
                      </a:br>
                      <a:r>
                        <a:rPr lang="en-GB" sz="1400" b="0" i="0" u="none" strike="noStrike" cap="none" dirty="0">
                          <a:solidFill>
                            <a:schemeClr val="dk1"/>
                          </a:solidFill>
                          <a:effectLst/>
                          <a:latin typeface="+mn-lt"/>
                          <a:ea typeface="+mn-ea"/>
                          <a:cs typeface="+mn-cs"/>
                          <a:sym typeface="Arial"/>
                        </a:rPr>
                        <a:t>6) Improving the pedestrian crossing and </a:t>
                      </a:r>
                      <a:r>
                        <a:rPr lang="en-GB" sz="1400" b="0" i="0" u="none" strike="noStrike" cap="none" dirty="0" err="1">
                          <a:solidFill>
                            <a:schemeClr val="dk1"/>
                          </a:solidFill>
                          <a:effectLst/>
                          <a:latin typeface="+mn-lt"/>
                          <a:ea typeface="+mn-ea"/>
                          <a:cs typeface="+mn-cs"/>
                          <a:sym typeface="Arial"/>
                        </a:rPr>
                        <a:t>Redway</a:t>
                      </a:r>
                      <a:r>
                        <a:rPr lang="en-GB" sz="1400" b="0" i="0" u="none" strike="noStrike" cap="none" dirty="0">
                          <a:solidFill>
                            <a:schemeClr val="dk1"/>
                          </a:solidFill>
                          <a:effectLst/>
                          <a:latin typeface="+mn-lt"/>
                          <a:ea typeface="+mn-ea"/>
                          <a:cs typeface="+mn-cs"/>
                          <a:sym typeface="Arial"/>
                        </a:rPr>
                        <a:t> infrastructure </a:t>
                      </a:r>
                      <a:br>
                        <a:rPr lang="en-GB" sz="1400" b="0" i="0" u="none" strike="noStrike" cap="none" dirty="0">
                          <a:solidFill>
                            <a:schemeClr val="dk1"/>
                          </a:solidFill>
                          <a:effectLst/>
                          <a:latin typeface="+mn-lt"/>
                          <a:ea typeface="+mn-ea"/>
                          <a:cs typeface="+mn-cs"/>
                          <a:sym typeface="Arial"/>
                        </a:rPr>
                      </a:br>
                      <a:r>
                        <a:rPr lang="en-GB" sz="1400" b="0" i="0" u="none" strike="noStrike" cap="none" dirty="0">
                          <a:solidFill>
                            <a:schemeClr val="dk1"/>
                          </a:solidFill>
                          <a:effectLst/>
                          <a:latin typeface="+mn-lt"/>
                          <a:ea typeface="+mn-ea"/>
                          <a:cs typeface="+mn-cs"/>
                          <a:sym typeface="Arial"/>
                        </a:rPr>
                        <a:t>7) Extending the </a:t>
                      </a:r>
                      <a:r>
                        <a:rPr lang="en-GB" sz="1400" b="0" i="0" u="none" strike="noStrike" cap="none" dirty="0" err="1">
                          <a:solidFill>
                            <a:schemeClr val="dk1"/>
                          </a:solidFill>
                          <a:effectLst/>
                          <a:latin typeface="+mn-lt"/>
                          <a:ea typeface="+mn-ea"/>
                          <a:cs typeface="+mn-cs"/>
                          <a:sym typeface="Arial"/>
                        </a:rPr>
                        <a:t>Redway</a:t>
                      </a:r>
                      <a:r>
                        <a:rPr lang="en-GB" sz="1400" b="0" i="0" u="none" strike="noStrike" cap="none" dirty="0">
                          <a:solidFill>
                            <a:schemeClr val="dk1"/>
                          </a:solidFill>
                          <a:effectLst/>
                          <a:latin typeface="+mn-lt"/>
                          <a:ea typeface="+mn-ea"/>
                          <a:cs typeface="+mn-cs"/>
                          <a:sym typeface="Arial"/>
                        </a:rPr>
                        <a:t> to the Brunel Centre.</a:t>
                      </a: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2455251426"/>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3191790" y="311270"/>
            <a:ext cx="7789888" cy="584149"/>
          </a:xfrm>
          <a:prstGeom prst="rect">
            <a:avLst/>
          </a:prstGeom>
          <a:noFill/>
          <a:ln>
            <a:noFill/>
          </a:ln>
        </p:spPr>
        <p:txBody>
          <a:bodyPr spcFirstLastPara="1" wrap="square" lIns="0" tIns="0" rIns="0" bIns="0" anchor="t" anchorCtr="0">
            <a:noAutofit/>
          </a:bodyPr>
          <a:lstStyle/>
          <a:p>
            <a:pPr marL="0" indent="0"/>
            <a:r>
              <a:rPr lang="en-GB" sz="4000">
                <a:solidFill>
                  <a:schemeClr val="accent2"/>
                </a:solidFill>
                <a:latin typeface="Calibri" panose="020F0502020204030204" pitchFamily="34" charset="0"/>
                <a:cs typeface="Calibri" panose="020F0502020204030204" pitchFamily="34" charset="0"/>
              </a:rPr>
              <a:t>Public Realm Improvements (PRI)</a:t>
            </a:r>
          </a:p>
        </p:txBody>
      </p:sp>
      <p:graphicFrame>
        <p:nvGraphicFramePr>
          <p:cNvPr id="5" name="Table 4">
            <a:extLst>
              <a:ext uri="{FF2B5EF4-FFF2-40B4-BE49-F238E27FC236}">
                <a16:creationId xmlns:a16="http://schemas.microsoft.com/office/drawing/2014/main" id="{1285DCC6-6FA0-4336-B1E9-0C1C1CB305CC}"/>
              </a:ext>
            </a:extLst>
          </p:cNvPr>
          <p:cNvGraphicFramePr>
            <a:graphicFrameLocks noGrp="1"/>
          </p:cNvGraphicFramePr>
          <p:nvPr>
            <p:extLst>
              <p:ext uri="{D42A27DB-BD31-4B8C-83A1-F6EECF244321}">
                <p14:modId xmlns:p14="http://schemas.microsoft.com/office/powerpoint/2010/main" val="1204134513"/>
              </p:ext>
            </p:extLst>
          </p:nvPr>
        </p:nvGraphicFramePr>
        <p:xfrm>
          <a:off x="569644" y="1258207"/>
          <a:ext cx="10850000" cy="5269400"/>
        </p:xfrm>
        <a:graphic>
          <a:graphicData uri="http://schemas.openxmlformats.org/drawingml/2006/table">
            <a:tbl>
              <a:tblPr firstRow="1" bandRow="1">
                <a:tableStyleId>{D7AC3CCA-C797-4891-BE02-D94E43425B78}</a:tableStyleId>
              </a:tblPr>
              <a:tblGrid>
                <a:gridCol w="4746942">
                  <a:extLst>
                    <a:ext uri="{9D8B030D-6E8A-4147-A177-3AD203B41FA5}">
                      <a16:colId xmlns:a16="http://schemas.microsoft.com/office/drawing/2014/main" val="1921084868"/>
                    </a:ext>
                  </a:extLst>
                </a:gridCol>
                <a:gridCol w="6103058">
                  <a:extLst>
                    <a:ext uri="{9D8B030D-6E8A-4147-A177-3AD203B41FA5}">
                      <a16:colId xmlns:a16="http://schemas.microsoft.com/office/drawing/2014/main" val="2764830897"/>
                    </a:ext>
                  </a:extLst>
                </a:gridCol>
              </a:tblGrid>
              <a:tr h="703800">
                <a:tc>
                  <a:txBody>
                    <a:bodyPr/>
                    <a:lstStyle/>
                    <a:p>
                      <a:r>
                        <a:rPr lang="en-GB" sz="1400" b="1" i="0" u="none" strike="noStrike" cap="none">
                          <a:solidFill>
                            <a:schemeClr val="dk1"/>
                          </a:solidFill>
                          <a:effectLst/>
                          <a:latin typeface="+mn-lt"/>
                          <a:ea typeface="+mn-ea"/>
                          <a:cs typeface="+mn-cs"/>
                          <a:sym typeface="Arial"/>
                        </a:rPr>
                        <a:t>Project Objective:</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a:solidFill>
                            <a:schemeClr val="dk1"/>
                          </a:solidFill>
                          <a:effectLst/>
                          <a:latin typeface="+mn-lt"/>
                          <a:ea typeface="+mn-ea"/>
                          <a:cs typeface="+mn-cs"/>
                          <a:sym typeface="Arial"/>
                        </a:rPr>
                        <a:t>Delivery of new public spaces, new/upgraded cycling and walking paths, new/upgraded community hubs, spaces and assets, reduction in crime, pedestrianisation, perceptions of the place by residents/business/visitors, land values</a:t>
                      </a:r>
                    </a:p>
                  </a:txBody>
                  <a:tcPr marL="144637" marR="144637" marT="72320" marB="72320"/>
                </a:tc>
                <a:extLst>
                  <a:ext uri="{0D108BD9-81ED-4DB2-BD59-A6C34878D82A}">
                    <a16:rowId xmlns:a16="http://schemas.microsoft.com/office/drawing/2014/main" val="825825125"/>
                  </a:ext>
                </a:extLst>
              </a:tr>
              <a:tr h="444930">
                <a:tc>
                  <a:txBody>
                    <a:bodyPr/>
                    <a:lstStyle/>
                    <a:p>
                      <a:r>
                        <a:rPr lang="en-GB" sz="1400" b="1" i="0" u="none" strike="noStrike" cap="none">
                          <a:solidFill>
                            <a:schemeClr val="dk1"/>
                          </a:solidFill>
                          <a:effectLst/>
                          <a:latin typeface="+mn-lt"/>
                          <a:ea typeface="+mn-ea"/>
                          <a:cs typeface="+mn-cs"/>
                          <a:sym typeface="Arial"/>
                        </a:rPr>
                        <a:t>Business Case Progress:</a:t>
                      </a:r>
                    </a:p>
                  </a:txBody>
                  <a:tcPr marL="144637" marR="144637" marT="72320" marB="7232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400" b="0" i="0" u="none" strike="noStrike" cap="none" dirty="0">
                          <a:solidFill>
                            <a:schemeClr val="dk1"/>
                          </a:solidFill>
                          <a:effectLst/>
                          <a:latin typeface="+mn-lt"/>
                          <a:ea typeface="+mn-ea"/>
                          <a:cs typeface="+mn-cs"/>
                          <a:sym typeface="Arial"/>
                        </a:rPr>
                        <a:t>Business Case approved March 2022. First funds received April 2023</a:t>
                      </a:r>
                    </a:p>
                  </a:txBody>
                  <a:tcPr marL="144637" marR="144637" marT="72320" marB="72320"/>
                </a:tc>
                <a:extLst>
                  <a:ext uri="{0D108BD9-81ED-4DB2-BD59-A6C34878D82A}">
                    <a16:rowId xmlns:a16="http://schemas.microsoft.com/office/drawing/2014/main" val="3233212571"/>
                  </a:ext>
                </a:extLst>
              </a:tr>
              <a:tr h="444930">
                <a:tc>
                  <a:txBody>
                    <a:bodyPr/>
                    <a:lstStyle/>
                    <a:p>
                      <a:r>
                        <a:rPr lang="en-GB" sz="1400" b="1" i="0" u="none" strike="noStrike" cap="none">
                          <a:solidFill>
                            <a:schemeClr val="dk1"/>
                          </a:solidFill>
                          <a:effectLst/>
                          <a:latin typeface="+mn-lt"/>
                          <a:ea typeface="+mn-ea"/>
                          <a:cs typeface="+mn-cs"/>
                          <a:sym typeface="Arial"/>
                        </a:rPr>
                        <a:t>Project Value:</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£2,101,655</a:t>
                      </a:r>
                    </a:p>
                  </a:txBody>
                  <a:tcPr marL="144637" marR="144637" marT="72320" marB="72320"/>
                </a:tc>
                <a:extLst>
                  <a:ext uri="{0D108BD9-81ED-4DB2-BD59-A6C34878D82A}">
                    <a16:rowId xmlns:a16="http://schemas.microsoft.com/office/drawing/2014/main" val="1984394014"/>
                  </a:ext>
                </a:extLst>
              </a:tr>
              <a:tr h="444930">
                <a:tc>
                  <a:txBody>
                    <a:bodyPr/>
                    <a:lstStyle/>
                    <a:p>
                      <a:r>
                        <a:rPr lang="en-GB" sz="1400" b="1" i="0" u="none" strike="noStrike" cap="none">
                          <a:solidFill>
                            <a:schemeClr val="dk1"/>
                          </a:solidFill>
                          <a:effectLst/>
                          <a:latin typeface="+mn-lt"/>
                          <a:ea typeface="+mn-ea"/>
                          <a:cs typeface="+mn-cs"/>
                          <a:sym typeface="Arial"/>
                        </a:rPr>
                        <a:t>Delivery Body:</a:t>
                      </a:r>
                    </a:p>
                  </a:txBody>
                  <a:tcPr marL="144637" marR="144637" marT="72320" marB="72320"/>
                </a:tc>
                <a:tc>
                  <a:txBody>
                    <a:bodyPr/>
                    <a:lstStyle/>
                    <a:p>
                      <a:r>
                        <a:rPr lang="en-GB" sz="1400" b="0" i="0" u="none" strike="noStrike" cap="none">
                          <a:solidFill>
                            <a:schemeClr val="dk1"/>
                          </a:solidFill>
                          <a:effectLst/>
                          <a:latin typeface="+mn-lt"/>
                          <a:ea typeface="+mn-ea"/>
                          <a:cs typeface="+mn-cs"/>
                          <a:sym typeface="Arial"/>
                        </a:rPr>
                        <a:t>Milton Keynes City Council</a:t>
                      </a:r>
                    </a:p>
                  </a:txBody>
                  <a:tcPr marL="144637" marR="144637" marT="72320" marB="72320"/>
                </a:tc>
                <a:extLst>
                  <a:ext uri="{0D108BD9-81ED-4DB2-BD59-A6C34878D82A}">
                    <a16:rowId xmlns:a16="http://schemas.microsoft.com/office/drawing/2014/main" val="996023405"/>
                  </a:ext>
                </a:extLst>
              </a:tr>
              <a:tr h="444930">
                <a:tc gridSpan="2">
                  <a:txBody>
                    <a:bodyPr/>
                    <a:lstStyle/>
                    <a:p>
                      <a:r>
                        <a:rPr lang="en-GB" sz="1400" b="1" i="0" u="none" strike="noStrike" cap="none">
                          <a:solidFill>
                            <a:schemeClr val="dk1"/>
                          </a:solidFill>
                          <a:effectLst/>
                          <a:latin typeface="+mn-lt"/>
                          <a:ea typeface="+mn-ea"/>
                          <a:cs typeface="+mn-cs"/>
                          <a:sym typeface="Arial"/>
                        </a:rPr>
                        <a:t>Project Details:</a:t>
                      </a:r>
                    </a:p>
                  </a:txBody>
                  <a:tcPr marL="144637" marR="144637" marT="72320" marB="72320"/>
                </a:tc>
                <a:tc hMerge="1">
                  <a:txBody>
                    <a:bodyPr/>
                    <a:lstStyle/>
                    <a:p>
                      <a:endParaRPr lang="en-GB" sz="1500" b="0"/>
                    </a:p>
                  </a:txBody>
                  <a:tcPr marL="127724" marR="127724" marT="63863" marB="63863"/>
                </a:tc>
                <a:extLst>
                  <a:ext uri="{0D108BD9-81ED-4DB2-BD59-A6C34878D82A}">
                    <a16:rowId xmlns:a16="http://schemas.microsoft.com/office/drawing/2014/main" val="279603124"/>
                  </a:ext>
                </a:extLst>
              </a:tr>
              <a:tr h="1221542">
                <a:tc gridSpan="2">
                  <a:txBody>
                    <a:bodyPr/>
                    <a:lstStyle/>
                    <a:p>
                      <a:pPr marL="285750" indent="-2857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The Towns Fund investment will enable the establishment of a Public Realm Improvement Fund to deliver public realm interventions in Bletchley and Fenny Stratford to improve the appearance, attractiveness, safety and usability of these areas. The area of operation will be the Town Deal Boundary.</a:t>
                      </a:r>
                    </a:p>
                    <a:p>
                      <a:pPr marL="285750" indent="-285750">
                        <a:buFont typeface="Arial" panose="020B0604020202020204" pitchFamily="34" charset="0"/>
                        <a:buChar char="•"/>
                      </a:pPr>
                      <a:endParaRPr lang="en-GB" sz="1400" b="0" i="0" u="none" strike="noStrike" cap="none" dirty="0">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Investment will be coordinated with other Towns Fund projects, particularly the Revolving Development Fund, to maximise the impact of spend. The project will seek to bring about wider structural change to the layout and movement patterns within Bletchley town centre, improving the visual and physical connection between Queensway and the railway station and town to the west of the railway, making the town centre more visible and accessible to visitors arriving by train and tourists visiting Bletchley Park. </a:t>
                      </a:r>
                    </a:p>
                    <a:p>
                      <a:pPr marL="285750" indent="-285750">
                        <a:buFont typeface="Arial" panose="020B0604020202020204" pitchFamily="34" charset="0"/>
                        <a:buChar char="•"/>
                      </a:pPr>
                      <a:endParaRPr lang="en-GB" sz="1400" b="0" i="0" u="none" strike="noStrike" cap="none" dirty="0">
                        <a:solidFill>
                          <a:schemeClr val="dk1"/>
                        </a:solidFill>
                        <a:effectLst/>
                        <a:latin typeface="+mn-lt"/>
                        <a:ea typeface="+mn-ea"/>
                        <a:cs typeface="+mn-cs"/>
                        <a:sym typeface="Arial"/>
                      </a:endParaRPr>
                    </a:p>
                    <a:p>
                      <a:pPr marL="285750" indent="-285750">
                        <a:buFont typeface="Arial" panose="020B0604020202020204" pitchFamily="34" charset="0"/>
                        <a:buChar char="•"/>
                      </a:pPr>
                      <a:r>
                        <a:rPr lang="en-GB" sz="1400" b="0" i="0" u="none" strike="noStrike" cap="none" dirty="0">
                          <a:solidFill>
                            <a:schemeClr val="dk1"/>
                          </a:solidFill>
                          <a:effectLst/>
                          <a:latin typeface="+mn-lt"/>
                          <a:ea typeface="+mn-ea"/>
                          <a:cs typeface="+mn-cs"/>
                          <a:sym typeface="Arial"/>
                        </a:rPr>
                        <a:t>This intervention, together with the improvements to the quality of the town centre public realm will generate increased footfall and dwell time in the town centre and support increased diversity of the retail and leisure offer.</a:t>
                      </a:r>
                    </a:p>
                  </a:txBody>
                  <a:tcPr marL="144637" marR="144637" marT="72320" marB="72320"/>
                </a:tc>
                <a:tc hMerge="1">
                  <a:txBody>
                    <a:bodyPr/>
                    <a:lstStyle/>
                    <a:p>
                      <a:endParaRPr lang="en-GB"/>
                    </a:p>
                  </a:txBody>
                  <a:tcPr/>
                </a:tc>
                <a:extLst>
                  <a:ext uri="{0D108BD9-81ED-4DB2-BD59-A6C34878D82A}">
                    <a16:rowId xmlns:a16="http://schemas.microsoft.com/office/drawing/2014/main" val="3096677189"/>
                  </a:ext>
                </a:extLst>
              </a:tr>
            </a:tbl>
          </a:graphicData>
        </a:graphic>
      </p:graphicFrame>
      <p:pic>
        <p:nvPicPr>
          <p:cNvPr id="7" name="Picture 6">
            <a:extLst>
              <a:ext uri="{FF2B5EF4-FFF2-40B4-BE49-F238E27FC236}">
                <a16:creationId xmlns:a16="http://schemas.microsoft.com/office/drawing/2014/main" id="{CC75BF81-C87D-47E4-B695-9FE3FC28D773}"/>
              </a:ext>
            </a:extLst>
          </p:cNvPr>
          <p:cNvPicPr>
            <a:picLocks noChangeAspect="1"/>
          </p:cNvPicPr>
          <p:nvPr/>
        </p:nvPicPr>
        <p:blipFill rotWithShape="1">
          <a:blip r:embed="rId3"/>
          <a:srcRect b="19620"/>
          <a:stretch/>
        </p:blipFill>
        <p:spPr>
          <a:xfrm>
            <a:off x="190530" y="203963"/>
            <a:ext cx="2530059" cy="798764"/>
          </a:xfrm>
          <a:prstGeom prst="rect">
            <a:avLst/>
          </a:prstGeom>
        </p:spPr>
      </p:pic>
    </p:spTree>
    <p:extLst>
      <p:ext uri="{BB962C8B-B14F-4D97-AF65-F5344CB8AC3E}">
        <p14:creationId xmlns:p14="http://schemas.microsoft.com/office/powerpoint/2010/main" val="1118020870"/>
      </p:ext>
    </p:extLst>
  </p:cSld>
  <p:clrMapOvr>
    <a:masterClrMapping/>
  </p:clrMapOvr>
  <p:transition spd="slow">
    <p:fade/>
  </p:transition>
</p:sld>
</file>

<file path=ppt/theme/theme1.xml><?xml version="1.0" encoding="utf-8"?>
<a:theme xmlns:a="http://schemas.openxmlformats.org/drawingml/2006/main" name="16:9 presentation template">
  <a:themeElements>
    <a:clrScheme name="Towns Fund">
      <a:dk1>
        <a:srgbClr val="000000"/>
      </a:dk1>
      <a:lt1>
        <a:srgbClr val="FFFFFF"/>
      </a:lt1>
      <a:dk2>
        <a:srgbClr val="D2D2D2"/>
      </a:dk2>
      <a:lt2>
        <a:srgbClr val="828282"/>
      </a:lt2>
      <a:accent1>
        <a:srgbClr val="E4003A"/>
      </a:accent1>
      <a:accent2>
        <a:srgbClr val="0099CC"/>
      </a:accent2>
      <a:accent3>
        <a:srgbClr val="27A161"/>
      </a:accent3>
      <a:accent4>
        <a:srgbClr val="7F7F7F"/>
      </a:accent4>
      <a:accent5>
        <a:srgbClr val="7F7F7F"/>
      </a:accent5>
      <a:accent6>
        <a:srgbClr val="7F7F7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MKC Word Document" ma:contentTypeID="0x010100073DBBF460B4694388C550D7D3B139990076852C9B15DE9647A52AE8EF52F1A516" ma:contentTypeVersion="5" ma:contentTypeDescription="MKC Branded Word Template Document" ma:contentTypeScope="" ma:versionID="798ace51d6f2a0609bbcaa4b8dc0c1fd">
  <xsd:schema xmlns:xsd="http://www.w3.org/2001/XMLSchema" xmlns:xs="http://www.w3.org/2001/XMLSchema" xmlns:p="http://schemas.microsoft.com/office/2006/metadata/properties" targetNamespace="http://schemas.microsoft.com/office/2006/metadata/properties" ma:root="true" ma:fieldsID="c032f31bce0c27f7c959937df3a44a2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ee73f336-9c49-41ab-9427-d263034a0100" ContentTypeId="0x010100073DBBF460B4694388C550D7D3B13999" PreviousValue="false"/>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9796E69-1827-4926-8494-3A01688AD489}">
  <ds:schemaRefs>
    <ds:schemaRef ds:uri="http://schemas.microsoft.com/sharepoint/v3/contenttype/forms"/>
  </ds:schemaRefs>
</ds:datastoreItem>
</file>

<file path=customXml/itemProps2.xml><?xml version="1.0" encoding="utf-8"?>
<ds:datastoreItem xmlns:ds="http://schemas.openxmlformats.org/officeDocument/2006/customXml" ds:itemID="{81E97539-A06C-4488-8BBA-1354B16FE0FB}">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2E9A5FD-7B76-4F57-B66C-4843EFD686B4}">
  <ds:schemaRefs>
    <ds:schemaRef ds:uri="Microsoft.SharePoint.Taxonomy.ContentTypeSync"/>
  </ds:schemaRefs>
</ds:datastoreItem>
</file>

<file path=customXml/itemProps4.xml><?xml version="1.0" encoding="utf-8"?>
<ds:datastoreItem xmlns:ds="http://schemas.openxmlformats.org/officeDocument/2006/customXml" ds:itemID="{656C2FC6-898B-4C75-9E02-D98CCA7A807F}">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TotalTime>
  <Words>2295</Words>
  <Application>Microsoft Office PowerPoint</Application>
  <PresentationFormat>Widescreen</PresentationFormat>
  <Paragraphs>189</Paragraphs>
  <Slides>16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Calibri</vt:lpstr>
      <vt:lpstr>Merriweather Sans</vt:lpstr>
      <vt:lpstr>Noto Sans Symbols</vt:lpstr>
      <vt:lpstr>Segoe UI</vt:lpstr>
      <vt:lpstr>Times New Roman</vt:lpstr>
      <vt:lpstr>16:9 presentation template</vt:lpstr>
      <vt:lpstr>BLETCHEY AND FENNY STRATFORD TOWN DEAL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STAKEHOLDER ENGAGEMENT  AT BUSINESS CASE</dc:title>
  <dc:creator>Katharine horgan</dc:creator>
  <cp:lastModifiedBy>John Cove</cp:lastModifiedBy>
  <cp:revision>2</cp:revision>
  <cp:lastPrinted>2021-12-23T10:06:10Z</cp:lastPrinted>
  <dcterms:created xsi:type="dcterms:W3CDTF">2012-02-23T16:08:14Z</dcterms:created>
  <dcterms:modified xsi:type="dcterms:W3CDTF">2023-05-11T12:34:11Z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up_Tags">
    <vt:lpwstr/>
  </property>
  <property fmtid="{D5CDD505-2E9C-101B-9397-08002B2CF9AE}" pid="3" name="Arup_Region">
    <vt:lpwstr/>
  </property>
  <property fmtid="{D5CDD505-2E9C-101B-9397-08002B2CF9AE}" pid="4" name="CO_Topics">
    <vt:lpwstr/>
  </property>
  <property fmtid="{D5CDD505-2E9C-101B-9397-08002B2CF9AE}" pid="5" name="Arup_Country">
    <vt:lpwstr/>
  </property>
  <property fmtid="{D5CDD505-2E9C-101B-9397-08002B2CF9AE}" pid="6" name="Arup_NewsOfficeLocation">
    <vt:lpwstr/>
  </property>
  <property fmtid="{D5CDD505-2E9C-101B-9397-08002B2CF9AE}" pid="7" name="Arup_TypeOfContent">
    <vt:lpwstr/>
  </property>
  <property fmtid="{D5CDD505-2E9C-101B-9397-08002B2CF9AE}" pid="8" name="CO_Communities">
    <vt:lpwstr/>
  </property>
  <property fmtid="{D5CDD505-2E9C-101B-9397-08002B2CF9AE}" pid="9" name="MSIP_Label_82fa3fd3-029b-403d-91b4-1dc930cb0e60_Enabled">
    <vt:lpwstr>true</vt:lpwstr>
  </property>
  <property fmtid="{D5CDD505-2E9C-101B-9397-08002B2CF9AE}" pid="10" name="MSIP_Label_82fa3fd3-029b-403d-91b4-1dc930cb0e60_SetDate">
    <vt:lpwstr>2020-06-18T13:40:58Z</vt:lpwstr>
  </property>
  <property fmtid="{D5CDD505-2E9C-101B-9397-08002B2CF9AE}" pid="11" name="MSIP_Label_82fa3fd3-029b-403d-91b4-1dc930cb0e60_Method">
    <vt:lpwstr>Standard</vt:lpwstr>
  </property>
  <property fmtid="{D5CDD505-2E9C-101B-9397-08002B2CF9AE}" pid="12" name="MSIP_Label_82fa3fd3-029b-403d-91b4-1dc930cb0e60_Name">
    <vt:lpwstr>82fa3fd3-029b-403d-91b4-1dc930cb0e60</vt:lpwstr>
  </property>
  <property fmtid="{D5CDD505-2E9C-101B-9397-08002B2CF9AE}" pid="13" name="MSIP_Label_82fa3fd3-029b-403d-91b4-1dc930cb0e60_SiteId">
    <vt:lpwstr>4ae48b41-0137-4599-8661-fc641fe77bea</vt:lpwstr>
  </property>
  <property fmtid="{D5CDD505-2E9C-101B-9397-08002B2CF9AE}" pid="14" name="MSIP_Label_82fa3fd3-029b-403d-91b4-1dc930cb0e60_ActionId">
    <vt:lpwstr>4e0f96b1-3423-40d6-b160-4715b202a892</vt:lpwstr>
  </property>
  <property fmtid="{D5CDD505-2E9C-101B-9397-08002B2CF9AE}" pid="15" name="MSIP_Label_82fa3fd3-029b-403d-91b4-1dc930cb0e60_ContentBits">
    <vt:lpwstr>0</vt:lpwstr>
  </property>
  <property fmtid="{D5CDD505-2E9C-101B-9397-08002B2CF9AE}" pid="16" name="ContentTypeId">
    <vt:lpwstr>0x010100073DBBF460B4694388C550D7D3B139990076852C9B15DE9647A52AE8EF52F1A516</vt:lpwstr>
  </property>
  <property fmtid="{D5CDD505-2E9C-101B-9397-08002B2CF9AE}" pid="17" name="SharedWithUsers">
    <vt:lpwstr>24;#Alasdair Rodgers;#30;#Tracey Aldworth;#35;#Paul Hammond</vt:lpwstr>
  </property>
</Properties>
</file>