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8"/>
  </p:notesMasterIdLst>
  <p:sldIdLst>
    <p:sldId id="256" r:id="rId6"/>
    <p:sldId id="269" r:id="rId7"/>
    <p:sldId id="266" r:id="rId8"/>
    <p:sldId id="273" r:id="rId9"/>
    <p:sldId id="274" r:id="rId10"/>
    <p:sldId id="275" r:id="rId11"/>
    <p:sldId id="272" r:id="rId12"/>
    <p:sldId id="270" r:id="rId13"/>
    <p:sldId id="271" r:id="rId14"/>
    <p:sldId id="276" r:id="rId15"/>
    <p:sldId id="264" r:id="rId16"/>
    <p:sldId id="26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orient="horz" pos="459" userDrawn="1">
          <p15:clr>
            <a:srgbClr val="A4A3A4"/>
          </p15:clr>
        </p15:guide>
        <p15:guide id="5" pos="7219" userDrawn="1">
          <p15:clr>
            <a:srgbClr val="A4A3A4"/>
          </p15:clr>
        </p15:guide>
        <p15:guide id="6" pos="461" userDrawn="1">
          <p15:clr>
            <a:srgbClr val="A4A3A4"/>
          </p15:clr>
        </p15:guide>
        <p15:guide id="7" orient="horz" pos="38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Messina" initials="BM" lastIdx="1" clrIdx="0">
    <p:extLst>
      <p:ext uri="{19B8F6BF-5375-455C-9EA6-DF929625EA0E}">
        <p15:presenceInfo xmlns:p15="http://schemas.microsoft.com/office/powerpoint/2012/main" userId="S::Brian.Messina@milton-keynes.gov.uk::25b96f46-a4b5-4942-a75b-50ae4eb6fe2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5F2DCF-75D5-47D5-A96A-8E61DEA25B5C}" v="3" dt="2023-10-23T10:49:45.5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7" autoAdjust="0"/>
    <p:restoredTop sz="74443" autoAdjust="0"/>
  </p:normalViewPr>
  <p:slideViewPr>
    <p:cSldViewPr snapToGrid="0" showGuides="1">
      <p:cViewPr varScale="1">
        <p:scale>
          <a:sx n="95" d="100"/>
          <a:sy n="95" d="100"/>
        </p:scale>
        <p:origin x="1242" y="84"/>
      </p:cViewPr>
      <p:guideLst>
        <p:guide orient="horz" pos="2160"/>
        <p:guide pos="3840"/>
        <p:guide orient="horz" pos="459"/>
        <p:guide pos="7219"/>
        <p:guide pos="461"/>
        <p:guide orient="horz" pos="38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780CB-FD44-43AD-889B-4DD6880915D7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031E9-962E-4AAB-B198-A32189AF2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701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698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7609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743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550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167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006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619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610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306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336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45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031E9-962E-4AAB-B198-A32189AF2E3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927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5DAB7-D7F5-4F2A-BF71-7CF95D210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85268C-64C2-4CD9-A901-CDF50F062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DF61F-C79E-4C4C-8542-1F6E22704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C8A55D-B401-4956-8742-0CC4902CF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679617-A937-4A48-B5E2-B25F12F02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39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E07D4-0907-4B08-BC02-BB262BCFA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5AD12A-719A-4375-8B24-00FF8CF2E1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C9DC8B-C87E-48BB-8B12-F59232150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DC551-2BA2-40BC-AFFE-3A5412AEA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7FD97-E9E2-4714-9B63-35C7953DB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21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11E3AD-84E3-4AD2-8477-99A446B2A9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8BF54B-D7B1-47B8-A40D-C113FF2199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ECDC0-CD25-439E-ADF2-7484B0C00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51111-33DB-4EEF-B714-75A23EB64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594D9-9EE8-4307-97B9-A6DAC10AB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632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92D7F-3C79-4833-A3DC-E19C55BBA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621C0-E973-43D3-B7CC-0F0CB9A0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C56F7-D9C6-4DAC-BEF2-4716EB058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294B7-90DD-4FEA-A143-605CB9E52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DBB45-FF36-4337-937A-03ADC5CAF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21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AF551-5581-4C6F-977C-C855997E4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02BF7-957D-4C15-9FBA-FCB1C0933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94D88-E10E-444D-8DB3-75AC64D22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E055C-B59E-4237-AF15-9EF2E74CA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A89AB-07E5-488B-A4D0-B1DDEAB48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451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B602E-E841-4733-8176-B406BFE15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D94C5-2AE2-44E5-8B59-82450DE881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6D4C5-8AD1-45E5-B10E-2F7F809C9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78746B-F02F-429E-B23B-496F10C41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54DD0D-E1D9-4DBB-81C2-A254E535D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ABBCBC-7AE8-4B12-B737-6489BE384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51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8B1E9-50BC-4DF3-AECA-CF53B1C39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AAB20-B7CC-44E2-A698-A58DF2409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F9EF2B-3756-4302-B01A-A7549706F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78770-5C21-49C9-9C07-844EA65F37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80B8B2-4EFA-4804-9A62-0B88E9ADFF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02F4B7-59C7-4515-A6CD-94C07EAA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1B0AF5-5C78-4ADE-A699-08734BF06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6D1F91-F602-4945-8DF5-E7C76B13D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83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5E8A0-5B60-4507-97D6-40F1221A9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605D5-61BC-41A8-8201-DC83BAF09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8183FD-4FD1-422D-B57A-FE60AA9EC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E7D52-1B3C-4C45-A3B7-59D35737E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183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CFEE8-D054-4472-957A-4D4B0E450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FA6069-1A7D-41BA-A997-8619B5224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6FEF1-317E-4776-BF2C-435F3F8DB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635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2B46C-1A76-43A5-909F-C73F0860A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B5CE5-D55E-469A-82D3-7FECF573E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032461-59F5-44B7-A0F7-4B44DD4C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908AA8-8A5D-48D7-9267-249EB5C7F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7E3FA0-80E0-45F2-B11D-8CCDE2D8A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3F3623-DBF5-4AC5-8D5B-A600A8F16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35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AAB0-4536-4F32-81D8-39649C00F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E4CB43-95CB-47C1-AB2B-904786590E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78BE3C-12A4-4CA9-AB70-239AB4C9E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BAB4A4-1249-4B3F-A1DF-8203819D0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45879F-657D-478D-8583-F02774D98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86AE9F-FF48-4A6C-A7A8-3B9E3D4A0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80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D3A0FE-2FAA-4DD6-BF13-35EF032A7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B6996-9893-48A0-93E2-56FE8CF52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7DCCCB-D152-4CB4-887D-C5D6A79246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A3CBA-28EC-4B3E-AFF9-8E9CDAF9093F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96A76-9A91-4937-98A4-628114AFC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BE155-36A9-4C17-901C-869FA4177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43E0E-B37A-4249-9AA1-BA7DD4BC1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661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urban.design@milton-Keynes.gov.u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shape&#10;&#10;Description automatically generated">
            <a:extLst>
              <a:ext uri="{FF2B5EF4-FFF2-40B4-BE49-F238E27FC236}">
                <a16:creationId xmlns:a16="http://schemas.microsoft.com/office/drawing/2014/main" id="{F9ADAF49-3770-42C3-9488-FDFD5A393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"/>
            <a:ext cx="12192000" cy="6857315"/>
          </a:xfrm>
          <a:prstGeom prst="rect">
            <a:avLst/>
          </a:prstGeom>
        </p:spPr>
      </p:pic>
      <p:pic>
        <p:nvPicPr>
          <p:cNvPr id="14" name="Picture 13" descr="Text&#10;&#10;Description automatically generated with low confidence">
            <a:extLst>
              <a:ext uri="{FF2B5EF4-FFF2-40B4-BE49-F238E27FC236}">
                <a16:creationId xmlns:a16="http://schemas.microsoft.com/office/drawing/2014/main" id="{938C7165-2BBC-4FA5-ABF8-BFBB3BEA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9" y="4981123"/>
            <a:ext cx="5364162" cy="13383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1C5913C-2CD2-4E09-8A48-2582422FF51F}"/>
              </a:ext>
            </a:extLst>
          </p:cNvPr>
          <p:cNvSpPr txBox="1"/>
          <p:nvPr/>
        </p:nvSpPr>
        <p:spPr>
          <a:xfrm>
            <a:off x="633743" y="594718"/>
            <a:ext cx="11179412" cy="872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6000" b="1" dirty="0">
                <a:solidFill>
                  <a:schemeClr val="bg1"/>
                </a:solidFill>
              </a:rPr>
              <a:t>Brunel Centre Development Brief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EB6354-9AE4-488F-A698-505FAF7E6BBA}"/>
              </a:ext>
            </a:extLst>
          </p:cNvPr>
          <p:cNvSpPr txBox="1"/>
          <p:nvPr/>
        </p:nvSpPr>
        <p:spPr>
          <a:xfrm>
            <a:off x="615637" y="2571794"/>
            <a:ext cx="11179412" cy="199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700"/>
              </a:lnSpc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David Blandamer - Senior Urban Designer (MKCC)</a:t>
            </a:r>
          </a:p>
          <a:p>
            <a:pPr>
              <a:lnSpc>
                <a:spcPts val="3700"/>
              </a:lnSpc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Adam Sciberras - Special Projects Director (MKDP)</a:t>
            </a:r>
          </a:p>
          <a:p>
            <a:pPr>
              <a:lnSpc>
                <a:spcPts val="3700"/>
              </a:lnSpc>
            </a:pP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3700"/>
              </a:lnSpc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West Bletchley Town Council 23 October 2023</a:t>
            </a:r>
          </a:p>
        </p:txBody>
      </p:sp>
    </p:spTree>
    <p:extLst>
      <p:ext uri="{BB962C8B-B14F-4D97-AF65-F5344CB8AC3E}">
        <p14:creationId xmlns:p14="http://schemas.microsoft.com/office/powerpoint/2010/main" val="1446163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1BCF457-810C-0D46-9D52-06CC81540200}"/>
              </a:ext>
            </a:extLst>
          </p:cNvPr>
          <p:cNvSpPr txBox="1"/>
          <p:nvPr/>
        </p:nvSpPr>
        <p:spPr>
          <a:xfrm>
            <a:off x="464949" y="1722122"/>
            <a:ext cx="8136609" cy="3413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Reconnect Queensway and Buckingham Road 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Active frontages to Duncombe Street and Oliver Road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Taller buildings capitalising on Central Bletchley’s sustainable location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Scale and massing to respect adjoining housing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5653C7-7166-B1AC-9815-FA26744AF932}"/>
              </a:ext>
            </a:extLst>
          </p:cNvPr>
          <p:cNvSpPr txBox="1"/>
          <p:nvPr/>
        </p:nvSpPr>
        <p:spPr>
          <a:xfrm>
            <a:off x="464950" y="486230"/>
            <a:ext cx="5999532" cy="804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b="1" dirty="0">
                <a:solidFill>
                  <a:schemeClr val="bg1"/>
                </a:solidFill>
              </a:rPr>
              <a:t>Development Principles</a:t>
            </a:r>
          </a:p>
        </p:txBody>
      </p:sp>
      <p:pic>
        <p:nvPicPr>
          <p:cNvPr id="6" name="Picture 5" descr="A building with a glass front&#10;&#10;Description automatically generated with medium confidence">
            <a:extLst>
              <a:ext uri="{FF2B5EF4-FFF2-40B4-BE49-F238E27FC236}">
                <a16:creationId xmlns:a16="http://schemas.microsoft.com/office/drawing/2014/main" id="{A8523A52-D9F7-E20E-D7AE-A931A0C84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005" y="279454"/>
            <a:ext cx="3227037" cy="3418854"/>
          </a:xfrm>
          <a:prstGeom prst="rect">
            <a:avLst/>
          </a:prstGeom>
        </p:spPr>
      </p:pic>
      <p:pic>
        <p:nvPicPr>
          <p:cNvPr id="8" name="Picture 7" descr="A car parked outside of a building&#10;&#10;Description automatically generated">
            <a:extLst>
              <a:ext uri="{FF2B5EF4-FFF2-40B4-BE49-F238E27FC236}">
                <a16:creationId xmlns:a16="http://schemas.microsoft.com/office/drawing/2014/main" id="{6DD3D2ED-C702-BF68-D934-A47FF6C9E0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006" y="3756295"/>
            <a:ext cx="3227036" cy="282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46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E3D9E9-49C4-3E43-0A17-9ED91B069136}"/>
              </a:ext>
            </a:extLst>
          </p:cNvPr>
          <p:cNvSpPr txBox="1"/>
          <p:nvPr/>
        </p:nvSpPr>
        <p:spPr>
          <a:xfrm>
            <a:off x="633743" y="1708688"/>
            <a:ext cx="10512147" cy="3888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Consultation runs until Thursday 23 November 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Comments by email to </a:t>
            </a:r>
            <a:r>
              <a:rPr lang="en-GB" sz="3200" dirty="0">
                <a:solidFill>
                  <a:schemeClr val="bg1"/>
                </a:solidFill>
                <a:latin typeface="+mj-lt"/>
                <a:hlinkClick r:id="rId3"/>
              </a:rPr>
              <a:t>urban.design@milton-Keynes.gov.uk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  or in writing to Urban Design Team, Civic, 1 Saxon Gate East, Milton Keynes MK9 3EJ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Approval of final Brief by MKCC in the New Year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3700"/>
              </a:lnSpc>
            </a:pPr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9B55EE-2AD1-83F3-9EE4-450F4BA497C6}"/>
              </a:ext>
            </a:extLst>
          </p:cNvPr>
          <p:cNvSpPr txBox="1"/>
          <p:nvPr/>
        </p:nvSpPr>
        <p:spPr>
          <a:xfrm>
            <a:off x="633743" y="594718"/>
            <a:ext cx="5999532" cy="804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b="1" dirty="0">
                <a:solidFill>
                  <a:schemeClr val="bg1"/>
                </a:solidFill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497837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shape&#10;&#10;Description automatically generated">
            <a:extLst>
              <a:ext uri="{FF2B5EF4-FFF2-40B4-BE49-F238E27FC236}">
                <a16:creationId xmlns:a16="http://schemas.microsoft.com/office/drawing/2014/main" id="{F9ADAF49-3770-42C3-9488-FDFD5A393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"/>
            <a:ext cx="12192000" cy="6857315"/>
          </a:xfrm>
          <a:prstGeom prst="rect">
            <a:avLst/>
          </a:prstGeom>
        </p:spPr>
      </p:pic>
      <p:pic>
        <p:nvPicPr>
          <p:cNvPr id="14" name="Picture 13" descr="Text&#10;&#10;Description automatically generated with low confidence">
            <a:extLst>
              <a:ext uri="{FF2B5EF4-FFF2-40B4-BE49-F238E27FC236}">
                <a16:creationId xmlns:a16="http://schemas.microsoft.com/office/drawing/2014/main" id="{938C7165-2BBC-4FA5-ABF8-BFBB3BEA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294" y="5275591"/>
            <a:ext cx="5364162" cy="13383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1C5913C-2CD2-4E09-8A48-2582422FF51F}"/>
              </a:ext>
            </a:extLst>
          </p:cNvPr>
          <p:cNvSpPr txBox="1"/>
          <p:nvPr/>
        </p:nvSpPr>
        <p:spPr>
          <a:xfrm>
            <a:off x="896679" y="2719415"/>
            <a:ext cx="6201545" cy="91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6600" b="1" dirty="0">
                <a:solidFill>
                  <a:schemeClr val="bg1"/>
                </a:solidFill>
              </a:rPr>
              <a:t>Any Questions?</a:t>
            </a: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2BFA0747-3100-0518-762A-8EB9DD87003B}"/>
              </a:ext>
            </a:extLst>
          </p:cNvPr>
          <p:cNvSpPr>
            <a:spLocks noEditPoints="1"/>
          </p:cNvSpPr>
          <p:nvPr/>
        </p:nvSpPr>
        <p:spPr bwMode="auto">
          <a:xfrm>
            <a:off x="395535" y="550359"/>
            <a:ext cx="6702689" cy="5642666"/>
          </a:xfrm>
          <a:custGeom>
            <a:avLst/>
            <a:gdLst>
              <a:gd name="T0" fmla="*/ 2800 w 2896"/>
              <a:gd name="T1" fmla="*/ 1578 h 2438"/>
              <a:gd name="T2" fmla="*/ 2744 w 2896"/>
              <a:gd name="T3" fmla="*/ 1658 h 2438"/>
              <a:gd name="T4" fmla="*/ 2468 w 2896"/>
              <a:gd name="T5" fmla="*/ 1940 h 2438"/>
              <a:gd name="T6" fmla="*/ 2224 w 2896"/>
              <a:gd name="T7" fmla="*/ 2082 h 2438"/>
              <a:gd name="T8" fmla="*/ 1990 w 2896"/>
              <a:gd name="T9" fmla="*/ 2170 h 2438"/>
              <a:gd name="T10" fmla="*/ 2546 w 2896"/>
              <a:gd name="T11" fmla="*/ 1868 h 2438"/>
              <a:gd name="T12" fmla="*/ 2820 w 2896"/>
              <a:gd name="T13" fmla="*/ 1502 h 2438"/>
              <a:gd name="T14" fmla="*/ 2880 w 2896"/>
              <a:gd name="T15" fmla="*/ 1152 h 2438"/>
              <a:gd name="T16" fmla="*/ 2844 w 2896"/>
              <a:gd name="T17" fmla="*/ 888 h 2438"/>
              <a:gd name="T18" fmla="*/ 2626 w 2896"/>
              <a:gd name="T19" fmla="*/ 510 h 2438"/>
              <a:gd name="T20" fmla="*/ 2578 w 2896"/>
              <a:gd name="T21" fmla="*/ 424 h 2438"/>
              <a:gd name="T22" fmla="*/ 2384 w 2896"/>
              <a:gd name="T23" fmla="*/ 256 h 2438"/>
              <a:gd name="T24" fmla="*/ 2090 w 2896"/>
              <a:gd name="T25" fmla="*/ 110 h 2438"/>
              <a:gd name="T26" fmla="*/ 1528 w 2896"/>
              <a:gd name="T27" fmla="*/ 2 h 2438"/>
              <a:gd name="T28" fmla="*/ 1062 w 2896"/>
              <a:gd name="T29" fmla="*/ 48 h 2438"/>
              <a:gd name="T30" fmla="*/ 566 w 2896"/>
              <a:gd name="T31" fmla="*/ 244 h 2438"/>
              <a:gd name="T32" fmla="*/ 92 w 2896"/>
              <a:gd name="T33" fmla="*/ 742 h 2438"/>
              <a:gd name="T34" fmla="*/ 52 w 2896"/>
              <a:gd name="T35" fmla="*/ 1440 h 2438"/>
              <a:gd name="T36" fmla="*/ 120 w 2896"/>
              <a:gd name="T37" fmla="*/ 1576 h 2438"/>
              <a:gd name="T38" fmla="*/ 102 w 2896"/>
              <a:gd name="T39" fmla="*/ 1512 h 2438"/>
              <a:gd name="T40" fmla="*/ 68 w 2896"/>
              <a:gd name="T41" fmla="*/ 1394 h 2438"/>
              <a:gd name="T42" fmla="*/ 38 w 2896"/>
              <a:gd name="T43" fmla="*/ 1204 h 2438"/>
              <a:gd name="T44" fmla="*/ 402 w 2896"/>
              <a:gd name="T45" fmla="*/ 1902 h 2438"/>
              <a:gd name="T46" fmla="*/ 408 w 2896"/>
              <a:gd name="T47" fmla="*/ 1954 h 2438"/>
              <a:gd name="T48" fmla="*/ 176 w 2896"/>
              <a:gd name="T49" fmla="*/ 2298 h 2438"/>
              <a:gd name="T50" fmla="*/ 220 w 2896"/>
              <a:gd name="T51" fmla="*/ 2404 h 2438"/>
              <a:gd name="T52" fmla="*/ 236 w 2896"/>
              <a:gd name="T53" fmla="*/ 2430 h 2438"/>
              <a:gd name="T54" fmla="*/ 328 w 2896"/>
              <a:gd name="T55" fmla="*/ 2430 h 2438"/>
              <a:gd name="T56" fmla="*/ 888 w 2896"/>
              <a:gd name="T57" fmla="*/ 2268 h 2438"/>
              <a:gd name="T58" fmla="*/ 994 w 2896"/>
              <a:gd name="T59" fmla="*/ 2234 h 2438"/>
              <a:gd name="T60" fmla="*/ 1404 w 2896"/>
              <a:gd name="T61" fmla="*/ 2294 h 2438"/>
              <a:gd name="T62" fmla="*/ 2128 w 2896"/>
              <a:gd name="T63" fmla="*/ 2172 h 2438"/>
              <a:gd name="T64" fmla="*/ 2564 w 2896"/>
              <a:gd name="T65" fmla="*/ 1912 h 2438"/>
              <a:gd name="T66" fmla="*/ 2830 w 2896"/>
              <a:gd name="T67" fmla="*/ 1564 h 2438"/>
              <a:gd name="T68" fmla="*/ 448 w 2896"/>
              <a:gd name="T69" fmla="*/ 1960 h 2438"/>
              <a:gd name="T70" fmla="*/ 1500 w 2896"/>
              <a:gd name="T71" fmla="*/ 2154 h 2438"/>
              <a:gd name="T72" fmla="*/ 986 w 2896"/>
              <a:gd name="T73" fmla="*/ 2088 h 2438"/>
              <a:gd name="T74" fmla="*/ 276 w 2896"/>
              <a:gd name="T75" fmla="*/ 2312 h 2438"/>
              <a:gd name="T76" fmla="*/ 304 w 2896"/>
              <a:gd name="T77" fmla="*/ 2258 h 2438"/>
              <a:gd name="T78" fmla="*/ 474 w 2896"/>
              <a:gd name="T79" fmla="*/ 1930 h 2438"/>
              <a:gd name="T80" fmla="*/ 432 w 2896"/>
              <a:gd name="T81" fmla="*/ 1882 h 2438"/>
              <a:gd name="T82" fmla="*/ 404 w 2896"/>
              <a:gd name="T83" fmla="*/ 1830 h 2438"/>
              <a:gd name="T84" fmla="*/ 128 w 2896"/>
              <a:gd name="T85" fmla="*/ 1394 h 2438"/>
              <a:gd name="T86" fmla="*/ 138 w 2896"/>
              <a:gd name="T87" fmla="*/ 894 h 2438"/>
              <a:gd name="T88" fmla="*/ 160 w 2896"/>
              <a:gd name="T89" fmla="*/ 868 h 2438"/>
              <a:gd name="T90" fmla="*/ 178 w 2896"/>
              <a:gd name="T91" fmla="*/ 846 h 2438"/>
              <a:gd name="T92" fmla="*/ 328 w 2896"/>
              <a:gd name="T93" fmla="*/ 622 h 2438"/>
              <a:gd name="T94" fmla="*/ 846 w 2896"/>
              <a:gd name="T95" fmla="*/ 258 h 2438"/>
              <a:gd name="T96" fmla="*/ 1500 w 2896"/>
              <a:gd name="T97" fmla="*/ 144 h 2438"/>
              <a:gd name="T98" fmla="*/ 2020 w 2896"/>
              <a:gd name="T99" fmla="*/ 236 h 2438"/>
              <a:gd name="T100" fmla="*/ 2544 w 2896"/>
              <a:gd name="T101" fmla="*/ 562 h 2438"/>
              <a:gd name="T102" fmla="*/ 2800 w 2896"/>
              <a:gd name="T103" fmla="*/ 1048 h 2438"/>
              <a:gd name="T104" fmla="*/ 2818 w 2896"/>
              <a:gd name="T105" fmla="*/ 1122 h 2438"/>
              <a:gd name="T106" fmla="*/ 2822 w 2896"/>
              <a:gd name="T107" fmla="*/ 1048 h 2438"/>
              <a:gd name="T108" fmla="*/ 2856 w 2896"/>
              <a:gd name="T109" fmla="*/ 1048 h 2438"/>
              <a:gd name="T110" fmla="*/ 2854 w 2896"/>
              <a:gd name="T111" fmla="*/ 1198 h 2438"/>
              <a:gd name="T112" fmla="*/ 2760 w 2896"/>
              <a:gd name="T113" fmla="*/ 1518 h 2438"/>
              <a:gd name="T114" fmla="*/ 2412 w 2896"/>
              <a:gd name="T115" fmla="*/ 1906 h 2438"/>
              <a:gd name="T116" fmla="*/ 2402 w 2896"/>
              <a:gd name="T117" fmla="*/ 1898 h 2438"/>
              <a:gd name="T118" fmla="*/ 2368 w 2896"/>
              <a:gd name="T119" fmla="*/ 1910 h 2438"/>
              <a:gd name="T120" fmla="*/ 1988 w 2896"/>
              <a:gd name="T121" fmla="*/ 2078 h 2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96" h="2438">
                <a:moveTo>
                  <a:pt x="2840" y="1526"/>
                </a:moveTo>
                <a:lnTo>
                  <a:pt x="2840" y="1526"/>
                </a:lnTo>
                <a:lnTo>
                  <a:pt x="2844" y="1512"/>
                </a:lnTo>
                <a:lnTo>
                  <a:pt x="2844" y="1512"/>
                </a:lnTo>
                <a:lnTo>
                  <a:pt x="2838" y="1522"/>
                </a:lnTo>
                <a:lnTo>
                  <a:pt x="2830" y="1534"/>
                </a:lnTo>
                <a:lnTo>
                  <a:pt x="2830" y="1534"/>
                </a:lnTo>
                <a:lnTo>
                  <a:pt x="2822" y="1548"/>
                </a:lnTo>
                <a:lnTo>
                  <a:pt x="2816" y="1558"/>
                </a:lnTo>
                <a:lnTo>
                  <a:pt x="2816" y="1558"/>
                </a:lnTo>
                <a:lnTo>
                  <a:pt x="2816" y="1552"/>
                </a:lnTo>
                <a:lnTo>
                  <a:pt x="2818" y="1550"/>
                </a:lnTo>
                <a:lnTo>
                  <a:pt x="2816" y="1550"/>
                </a:lnTo>
                <a:lnTo>
                  <a:pt x="2816" y="1550"/>
                </a:lnTo>
                <a:lnTo>
                  <a:pt x="2800" y="1578"/>
                </a:lnTo>
                <a:lnTo>
                  <a:pt x="2786" y="1602"/>
                </a:lnTo>
                <a:lnTo>
                  <a:pt x="2786" y="1602"/>
                </a:lnTo>
                <a:lnTo>
                  <a:pt x="2770" y="1626"/>
                </a:lnTo>
                <a:lnTo>
                  <a:pt x="2754" y="1650"/>
                </a:lnTo>
                <a:lnTo>
                  <a:pt x="2754" y="1650"/>
                </a:lnTo>
                <a:lnTo>
                  <a:pt x="2756" y="1644"/>
                </a:lnTo>
                <a:lnTo>
                  <a:pt x="2756" y="1646"/>
                </a:lnTo>
                <a:lnTo>
                  <a:pt x="2754" y="1648"/>
                </a:lnTo>
                <a:lnTo>
                  <a:pt x="2752" y="1648"/>
                </a:lnTo>
                <a:lnTo>
                  <a:pt x="2752" y="1648"/>
                </a:lnTo>
                <a:lnTo>
                  <a:pt x="2758" y="1638"/>
                </a:lnTo>
                <a:lnTo>
                  <a:pt x="2760" y="1634"/>
                </a:lnTo>
                <a:lnTo>
                  <a:pt x="2762" y="1632"/>
                </a:lnTo>
                <a:lnTo>
                  <a:pt x="2762" y="1632"/>
                </a:lnTo>
                <a:lnTo>
                  <a:pt x="2744" y="1658"/>
                </a:lnTo>
                <a:lnTo>
                  <a:pt x="2726" y="1684"/>
                </a:lnTo>
                <a:lnTo>
                  <a:pt x="2690" y="1730"/>
                </a:lnTo>
                <a:lnTo>
                  <a:pt x="2650" y="1774"/>
                </a:lnTo>
                <a:lnTo>
                  <a:pt x="2610" y="1816"/>
                </a:lnTo>
                <a:lnTo>
                  <a:pt x="2610" y="1816"/>
                </a:lnTo>
                <a:lnTo>
                  <a:pt x="2572" y="1852"/>
                </a:lnTo>
                <a:lnTo>
                  <a:pt x="2572" y="1852"/>
                </a:lnTo>
                <a:lnTo>
                  <a:pt x="2532" y="1886"/>
                </a:lnTo>
                <a:lnTo>
                  <a:pt x="2532" y="1886"/>
                </a:lnTo>
                <a:lnTo>
                  <a:pt x="2526" y="1892"/>
                </a:lnTo>
                <a:lnTo>
                  <a:pt x="2518" y="1900"/>
                </a:lnTo>
                <a:lnTo>
                  <a:pt x="2518" y="1900"/>
                </a:lnTo>
                <a:lnTo>
                  <a:pt x="2490" y="1922"/>
                </a:lnTo>
                <a:lnTo>
                  <a:pt x="2468" y="1940"/>
                </a:lnTo>
                <a:lnTo>
                  <a:pt x="2468" y="1940"/>
                </a:lnTo>
                <a:lnTo>
                  <a:pt x="2442" y="1954"/>
                </a:lnTo>
                <a:lnTo>
                  <a:pt x="2442" y="1954"/>
                </a:lnTo>
                <a:lnTo>
                  <a:pt x="2422" y="1972"/>
                </a:lnTo>
                <a:lnTo>
                  <a:pt x="2422" y="1972"/>
                </a:lnTo>
                <a:lnTo>
                  <a:pt x="2386" y="1994"/>
                </a:lnTo>
                <a:lnTo>
                  <a:pt x="2352" y="2014"/>
                </a:lnTo>
                <a:lnTo>
                  <a:pt x="2352" y="2014"/>
                </a:lnTo>
                <a:lnTo>
                  <a:pt x="2326" y="2032"/>
                </a:lnTo>
                <a:lnTo>
                  <a:pt x="2326" y="2032"/>
                </a:lnTo>
                <a:lnTo>
                  <a:pt x="2310" y="2040"/>
                </a:lnTo>
                <a:lnTo>
                  <a:pt x="2294" y="2048"/>
                </a:lnTo>
                <a:lnTo>
                  <a:pt x="2294" y="2048"/>
                </a:lnTo>
                <a:lnTo>
                  <a:pt x="2260" y="2066"/>
                </a:lnTo>
                <a:lnTo>
                  <a:pt x="2260" y="2066"/>
                </a:lnTo>
                <a:lnTo>
                  <a:pt x="2224" y="2082"/>
                </a:lnTo>
                <a:lnTo>
                  <a:pt x="2224" y="2082"/>
                </a:lnTo>
                <a:lnTo>
                  <a:pt x="2206" y="2090"/>
                </a:lnTo>
                <a:lnTo>
                  <a:pt x="2206" y="2090"/>
                </a:lnTo>
                <a:lnTo>
                  <a:pt x="2190" y="2098"/>
                </a:lnTo>
                <a:lnTo>
                  <a:pt x="2190" y="2098"/>
                </a:lnTo>
                <a:lnTo>
                  <a:pt x="2168" y="2108"/>
                </a:lnTo>
                <a:lnTo>
                  <a:pt x="2146" y="2120"/>
                </a:lnTo>
                <a:lnTo>
                  <a:pt x="2146" y="2120"/>
                </a:lnTo>
                <a:lnTo>
                  <a:pt x="2098" y="2136"/>
                </a:lnTo>
                <a:lnTo>
                  <a:pt x="2046" y="2154"/>
                </a:lnTo>
                <a:lnTo>
                  <a:pt x="1992" y="2172"/>
                </a:lnTo>
                <a:lnTo>
                  <a:pt x="1964" y="2180"/>
                </a:lnTo>
                <a:lnTo>
                  <a:pt x="1936" y="2186"/>
                </a:lnTo>
                <a:lnTo>
                  <a:pt x="1936" y="2186"/>
                </a:lnTo>
                <a:lnTo>
                  <a:pt x="1990" y="2170"/>
                </a:lnTo>
                <a:lnTo>
                  <a:pt x="2040" y="2154"/>
                </a:lnTo>
                <a:lnTo>
                  <a:pt x="2092" y="2136"/>
                </a:lnTo>
                <a:lnTo>
                  <a:pt x="2140" y="2116"/>
                </a:lnTo>
                <a:lnTo>
                  <a:pt x="2140" y="2116"/>
                </a:lnTo>
                <a:lnTo>
                  <a:pt x="2192" y="2094"/>
                </a:lnTo>
                <a:lnTo>
                  <a:pt x="2242" y="2072"/>
                </a:lnTo>
                <a:lnTo>
                  <a:pt x="2288" y="2048"/>
                </a:lnTo>
                <a:lnTo>
                  <a:pt x="2334" y="2022"/>
                </a:lnTo>
                <a:lnTo>
                  <a:pt x="2334" y="2022"/>
                </a:lnTo>
                <a:lnTo>
                  <a:pt x="2360" y="2006"/>
                </a:lnTo>
                <a:lnTo>
                  <a:pt x="2360" y="2006"/>
                </a:lnTo>
                <a:lnTo>
                  <a:pt x="2408" y="1974"/>
                </a:lnTo>
                <a:lnTo>
                  <a:pt x="2456" y="1940"/>
                </a:lnTo>
                <a:lnTo>
                  <a:pt x="2502" y="1906"/>
                </a:lnTo>
                <a:lnTo>
                  <a:pt x="2546" y="1868"/>
                </a:lnTo>
                <a:lnTo>
                  <a:pt x="2546" y="1868"/>
                </a:lnTo>
                <a:lnTo>
                  <a:pt x="2590" y="1828"/>
                </a:lnTo>
                <a:lnTo>
                  <a:pt x="2632" y="1786"/>
                </a:lnTo>
                <a:lnTo>
                  <a:pt x="2670" y="1740"/>
                </a:lnTo>
                <a:lnTo>
                  <a:pt x="2708" y="1692"/>
                </a:lnTo>
                <a:lnTo>
                  <a:pt x="2708" y="1692"/>
                </a:lnTo>
                <a:lnTo>
                  <a:pt x="2744" y="1642"/>
                </a:lnTo>
                <a:lnTo>
                  <a:pt x="2776" y="1588"/>
                </a:lnTo>
                <a:lnTo>
                  <a:pt x="2776" y="1588"/>
                </a:lnTo>
                <a:lnTo>
                  <a:pt x="2792" y="1560"/>
                </a:lnTo>
                <a:lnTo>
                  <a:pt x="2792" y="1560"/>
                </a:lnTo>
                <a:lnTo>
                  <a:pt x="2806" y="1532"/>
                </a:lnTo>
                <a:lnTo>
                  <a:pt x="2806" y="1532"/>
                </a:lnTo>
                <a:lnTo>
                  <a:pt x="2820" y="1502"/>
                </a:lnTo>
                <a:lnTo>
                  <a:pt x="2820" y="1502"/>
                </a:lnTo>
                <a:lnTo>
                  <a:pt x="2834" y="1472"/>
                </a:lnTo>
                <a:lnTo>
                  <a:pt x="2834" y="1472"/>
                </a:lnTo>
                <a:lnTo>
                  <a:pt x="2856" y="1408"/>
                </a:lnTo>
                <a:lnTo>
                  <a:pt x="2866" y="1376"/>
                </a:lnTo>
                <a:lnTo>
                  <a:pt x="2874" y="1342"/>
                </a:lnTo>
                <a:lnTo>
                  <a:pt x="2882" y="1308"/>
                </a:lnTo>
                <a:lnTo>
                  <a:pt x="2888" y="1272"/>
                </a:lnTo>
                <a:lnTo>
                  <a:pt x="2894" y="1238"/>
                </a:lnTo>
                <a:lnTo>
                  <a:pt x="2896" y="1200"/>
                </a:lnTo>
                <a:lnTo>
                  <a:pt x="2896" y="1200"/>
                </a:lnTo>
                <a:lnTo>
                  <a:pt x="2890" y="1174"/>
                </a:lnTo>
                <a:lnTo>
                  <a:pt x="2882" y="1152"/>
                </a:lnTo>
                <a:lnTo>
                  <a:pt x="2882" y="1152"/>
                </a:lnTo>
                <a:lnTo>
                  <a:pt x="2880" y="1152"/>
                </a:lnTo>
                <a:lnTo>
                  <a:pt x="2880" y="1152"/>
                </a:lnTo>
                <a:lnTo>
                  <a:pt x="2880" y="1136"/>
                </a:lnTo>
                <a:lnTo>
                  <a:pt x="2880" y="1136"/>
                </a:lnTo>
                <a:lnTo>
                  <a:pt x="2878" y="1090"/>
                </a:lnTo>
                <a:lnTo>
                  <a:pt x="2876" y="1044"/>
                </a:lnTo>
                <a:lnTo>
                  <a:pt x="2868" y="998"/>
                </a:lnTo>
                <a:lnTo>
                  <a:pt x="2860" y="952"/>
                </a:lnTo>
                <a:lnTo>
                  <a:pt x="2860" y="952"/>
                </a:lnTo>
                <a:lnTo>
                  <a:pt x="2858" y="940"/>
                </a:lnTo>
                <a:lnTo>
                  <a:pt x="2858" y="940"/>
                </a:lnTo>
                <a:lnTo>
                  <a:pt x="2856" y="928"/>
                </a:lnTo>
                <a:lnTo>
                  <a:pt x="2856" y="928"/>
                </a:lnTo>
                <a:lnTo>
                  <a:pt x="2852" y="914"/>
                </a:lnTo>
                <a:lnTo>
                  <a:pt x="2852" y="914"/>
                </a:lnTo>
                <a:lnTo>
                  <a:pt x="2844" y="888"/>
                </a:lnTo>
                <a:lnTo>
                  <a:pt x="2844" y="888"/>
                </a:lnTo>
                <a:lnTo>
                  <a:pt x="2826" y="834"/>
                </a:lnTo>
                <a:lnTo>
                  <a:pt x="2804" y="782"/>
                </a:lnTo>
                <a:lnTo>
                  <a:pt x="2804" y="782"/>
                </a:lnTo>
                <a:lnTo>
                  <a:pt x="2784" y="736"/>
                </a:lnTo>
                <a:lnTo>
                  <a:pt x="2760" y="694"/>
                </a:lnTo>
                <a:lnTo>
                  <a:pt x="2736" y="652"/>
                </a:lnTo>
                <a:lnTo>
                  <a:pt x="2710" y="612"/>
                </a:lnTo>
                <a:lnTo>
                  <a:pt x="2710" y="612"/>
                </a:lnTo>
                <a:lnTo>
                  <a:pt x="2682" y="576"/>
                </a:lnTo>
                <a:lnTo>
                  <a:pt x="2682" y="576"/>
                </a:lnTo>
                <a:lnTo>
                  <a:pt x="2654" y="542"/>
                </a:lnTo>
                <a:lnTo>
                  <a:pt x="2654" y="542"/>
                </a:lnTo>
                <a:lnTo>
                  <a:pt x="2640" y="524"/>
                </a:lnTo>
                <a:lnTo>
                  <a:pt x="2626" y="510"/>
                </a:lnTo>
                <a:lnTo>
                  <a:pt x="2626" y="510"/>
                </a:lnTo>
                <a:lnTo>
                  <a:pt x="2612" y="494"/>
                </a:lnTo>
                <a:lnTo>
                  <a:pt x="2598" y="480"/>
                </a:lnTo>
                <a:lnTo>
                  <a:pt x="2598" y="480"/>
                </a:lnTo>
                <a:lnTo>
                  <a:pt x="2606" y="486"/>
                </a:lnTo>
                <a:lnTo>
                  <a:pt x="2610" y="488"/>
                </a:lnTo>
                <a:lnTo>
                  <a:pt x="2610" y="488"/>
                </a:lnTo>
                <a:lnTo>
                  <a:pt x="2610" y="486"/>
                </a:lnTo>
                <a:lnTo>
                  <a:pt x="2610" y="486"/>
                </a:lnTo>
                <a:lnTo>
                  <a:pt x="2610" y="480"/>
                </a:lnTo>
                <a:lnTo>
                  <a:pt x="2608" y="474"/>
                </a:lnTo>
                <a:lnTo>
                  <a:pt x="2600" y="458"/>
                </a:lnTo>
                <a:lnTo>
                  <a:pt x="2600" y="458"/>
                </a:lnTo>
                <a:lnTo>
                  <a:pt x="2590" y="444"/>
                </a:lnTo>
                <a:lnTo>
                  <a:pt x="2582" y="434"/>
                </a:lnTo>
                <a:lnTo>
                  <a:pt x="2578" y="424"/>
                </a:lnTo>
                <a:lnTo>
                  <a:pt x="2570" y="414"/>
                </a:lnTo>
                <a:lnTo>
                  <a:pt x="2570" y="414"/>
                </a:lnTo>
                <a:lnTo>
                  <a:pt x="2544" y="384"/>
                </a:lnTo>
                <a:lnTo>
                  <a:pt x="2544" y="384"/>
                </a:lnTo>
                <a:lnTo>
                  <a:pt x="2510" y="354"/>
                </a:lnTo>
                <a:lnTo>
                  <a:pt x="2510" y="354"/>
                </a:lnTo>
                <a:lnTo>
                  <a:pt x="2492" y="336"/>
                </a:lnTo>
                <a:lnTo>
                  <a:pt x="2492" y="336"/>
                </a:lnTo>
                <a:lnTo>
                  <a:pt x="2472" y="320"/>
                </a:lnTo>
                <a:lnTo>
                  <a:pt x="2472" y="320"/>
                </a:lnTo>
                <a:lnTo>
                  <a:pt x="2452" y="304"/>
                </a:lnTo>
                <a:lnTo>
                  <a:pt x="2430" y="288"/>
                </a:lnTo>
                <a:lnTo>
                  <a:pt x="2430" y="288"/>
                </a:lnTo>
                <a:lnTo>
                  <a:pt x="2408" y="272"/>
                </a:lnTo>
                <a:lnTo>
                  <a:pt x="2384" y="256"/>
                </a:lnTo>
                <a:lnTo>
                  <a:pt x="2384" y="256"/>
                </a:lnTo>
                <a:lnTo>
                  <a:pt x="2338" y="226"/>
                </a:lnTo>
                <a:lnTo>
                  <a:pt x="2338" y="226"/>
                </a:lnTo>
                <a:lnTo>
                  <a:pt x="2290" y="200"/>
                </a:lnTo>
                <a:lnTo>
                  <a:pt x="2290" y="200"/>
                </a:lnTo>
                <a:lnTo>
                  <a:pt x="2242" y="176"/>
                </a:lnTo>
                <a:lnTo>
                  <a:pt x="2242" y="176"/>
                </a:lnTo>
                <a:lnTo>
                  <a:pt x="2228" y="166"/>
                </a:lnTo>
                <a:lnTo>
                  <a:pt x="2210" y="158"/>
                </a:lnTo>
                <a:lnTo>
                  <a:pt x="2172" y="140"/>
                </a:lnTo>
                <a:lnTo>
                  <a:pt x="2172" y="140"/>
                </a:lnTo>
                <a:lnTo>
                  <a:pt x="2130" y="124"/>
                </a:lnTo>
                <a:lnTo>
                  <a:pt x="2130" y="124"/>
                </a:lnTo>
                <a:lnTo>
                  <a:pt x="2090" y="110"/>
                </a:lnTo>
                <a:lnTo>
                  <a:pt x="2090" y="110"/>
                </a:lnTo>
                <a:lnTo>
                  <a:pt x="2038" y="90"/>
                </a:lnTo>
                <a:lnTo>
                  <a:pt x="1984" y="72"/>
                </a:lnTo>
                <a:lnTo>
                  <a:pt x="1928" y="58"/>
                </a:lnTo>
                <a:lnTo>
                  <a:pt x="1876" y="46"/>
                </a:lnTo>
                <a:lnTo>
                  <a:pt x="1876" y="46"/>
                </a:lnTo>
                <a:lnTo>
                  <a:pt x="1826" y="34"/>
                </a:lnTo>
                <a:lnTo>
                  <a:pt x="1776" y="26"/>
                </a:lnTo>
                <a:lnTo>
                  <a:pt x="1726" y="18"/>
                </a:lnTo>
                <a:lnTo>
                  <a:pt x="1674" y="14"/>
                </a:lnTo>
                <a:lnTo>
                  <a:pt x="1674" y="14"/>
                </a:lnTo>
                <a:lnTo>
                  <a:pt x="1626" y="8"/>
                </a:lnTo>
                <a:lnTo>
                  <a:pt x="1626" y="8"/>
                </a:lnTo>
                <a:lnTo>
                  <a:pt x="1576" y="4"/>
                </a:lnTo>
                <a:lnTo>
                  <a:pt x="1576" y="4"/>
                </a:lnTo>
                <a:lnTo>
                  <a:pt x="1528" y="2"/>
                </a:lnTo>
                <a:lnTo>
                  <a:pt x="1480" y="0"/>
                </a:lnTo>
                <a:lnTo>
                  <a:pt x="1480" y="0"/>
                </a:lnTo>
                <a:lnTo>
                  <a:pt x="1442" y="2"/>
                </a:lnTo>
                <a:lnTo>
                  <a:pt x="1442" y="2"/>
                </a:lnTo>
                <a:lnTo>
                  <a:pt x="1390" y="2"/>
                </a:lnTo>
                <a:lnTo>
                  <a:pt x="1390" y="2"/>
                </a:lnTo>
                <a:lnTo>
                  <a:pt x="1332" y="6"/>
                </a:lnTo>
                <a:lnTo>
                  <a:pt x="1276" y="12"/>
                </a:lnTo>
                <a:lnTo>
                  <a:pt x="1220" y="18"/>
                </a:lnTo>
                <a:lnTo>
                  <a:pt x="1164" y="26"/>
                </a:lnTo>
                <a:lnTo>
                  <a:pt x="1164" y="26"/>
                </a:lnTo>
                <a:lnTo>
                  <a:pt x="1112" y="36"/>
                </a:lnTo>
                <a:lnTo>
                  <a:pt x="1112" y="36"/>
                </a:lnTo>
                <a:lnTo>
                  <a:pt x="1062" y="48"/>
                </a:lnTo>
                <a:lnTo>
                  <a:pt x="1062" y="48"/>
                </a:lnTo>
                <a:lnTo>
                  <a:pt x="1038" y="52"/>
                </a:lnTo>
                <a:lnTo>
                  <a:pt x="1038" y="52"/>
                </a:lnTo>
                <a:lnTo>
                  <a:pt x="1016" y="58"/>
                </a:lnTo>
                <a:lnTo>
                  <a:pt x="1016" y="58"/>
                </a:lnTo>
                <a:lnTo>
                  <a:pt x="972" y="68"/>
                </a:lnTo>
                <a:lnTo>
                  <a:pt x="972" y="68"/>
                </a:lnTo>
                <a:lnTo>
                  <a:pt x="920" y="84"/>
                </a:lnTo>
                <a:lnTo>
                  <a:pt x="868" y="102"/>
                </a:lnTo>
                <a:lnTo>
                  <a:pt x="818" y="122"/>
                </a:lnTo>
                <a:lnTo>
                  <a:pt x="766" y="142"/>
                </a:lnTo>
                <a:lnTo>
                  <a:pt x="766" y="142"/>
                </a:lnTo>
                <a:lnTo>
                  <a:pt x="714" y="164"/>
                </a:lnTo>
                <a:lnTo>
                  <a:pt x="664" y="190"/>
                </a:lnTo>
                <a:lnTo>
                  <a:pt x="616" y="216"/>
                </a:lnTo>
                <a:lnTo>
                  <a:pt x="566" y="244"/>
                </a:lnTo>
                <a:lnTo>
                  <a:pt x="566" y="244"/>
                </a:lnTo>
                <a:lnTo>
                  <a:pt x="518" y="274"/>
                </a:lnTo>
                <a:lnTo>
                  <a:pt x="472" y="306"/>
                </a:lnTo>
                <a:lnTo>
                  <a:pt x="426" y="340"/>
                </a:lnTo>
                <a:lnTo>
                  <a:pt x="382" y="376"/>
                </a:lnTo>
                <a:lnTo>
                  <a:pt x="338" y="414"/>
                </a:lnTo>
                <a:lnTo>
                  <a:pt x="296" y="456"/>
                </a:lnTo>
                <a:lnTo>
                  <a:pt x="256" y="498"/>
                </a:lnTo>
                <a:lnTo>
                  <a:pt x="220" y="542"/>
                </a:lnTo>
                <a:lnTo>
                  <a:pt x="220" y="542"/>
                </a:lnTo>
                <a:lnTo>
                  <a:pt x="184" y="590"/>
                </a:lnTo>
                <a:lnTo>
                  <a:pt x="150" y="638"/>
                </a:lnTo>
                <a:lnTo>
                  <a:pt x="120" y="688"/>
                </a:lnTo>
                <a:lnTo>
                  <a:pt x="92" y="742"/>
                </a:lnTo>
                <a:lnTo>
                  <a:pt x="92" y="742"/>
                </a:lnTo>
                <a:lnTo>
                  <a:pt x="68" y="796"/>
                </a:lnTo>
                <a:lnTo>
                  <a:pt x="48" y="852"/>
                </a:lnTo>
                <a:lnTo>
                  <a:pt x="30" y="908"/>
                </a:lnTo>
                <a:lnTo>
                  <a:pt x="16" y="966"/>
                </a:lnTo>
                <a:lnTo>
                  <a:pt x="16" y="966"/>
                </a:lnTo>
                <a:lnTo>
                  <a:pt x="6" y="1026"/>
                </a:lnTo>
                <a:lnTo>
                  <a:pt x="2" y="1086"/>
                </a:lnTo>
                <a:lnTo>
                  <a:pt x="0" y="1146"/>
                </a:lnTo>
                <a:lnTo>
                  <a:pt x="2" y="1206"/>
                </a:lnTo>
                <a:lnTo>
                  <a:pt x="2" y="1206"/>
                </a:lnTo>
                <a:lnTo>
                  <a:pt x="8" y="1266"/>
                </a:lnTo>
                <a:lnTo>
                  <a:pt x="18" y="1324"/>
                </a:lnTo>
                <a:lnTo>
                  <a:pt x="34" y="1382"/>
                </a:lnTo>
                <a:lnTo>
                  <a:pt x="52" y="1440"/>
                </a:lnTo>
                <a:lnTo>
                  <a:pt x="52" y="1440"/>
                </a:lnTo>
                <a:lnTo>
                  <a:pt x="58" y="1452"/>
                </a:lnTo>
                <a:lnTo>
                  <a:pt x="66" y="1470"/>
                </a:lnTo>
                <a:lnTo>
                  <a:pt x="66" y="1470"/>
                </a:lnTo>
                <a:lnTo>
                  <a:pt x="82" y="1512"/>
                </a:lnTo>
                <a:lnTo>
                  <a:pt x="82" y="1512"/>
                </a:lnTo>
                <a:lnTo>
                  <a:pt x="92" y="1534"/>
                </a:lnTo>
                <a:lnTo>
                  <a:pt x="104" y="1556"/>
                </a:lnTo>
                <a:lnTo>
                  <a:pt x="104" y="1556"/>
                </a:lnTo>
                <a:lnTo>
                  <a:pt x="114" y="1576"/>
                </a:lnTo>
                <a:lnTo>
                  <a:pt x="114" y="1576"/>
                </a:lnTo>
                <a:lnTo>
                  <a:pt x="124" y="1594"/>
                </a:lnTo>
                <a:lnTo>
                  <a:pt x="124" y="1594"/>
                </a:lnTo>
                <a:lnTo>
                  <a:pt x="124" y="1586"/>
                </a:lnTo>
                <a:lnTo>
                  <a:pt x="120" y="1576"/>
                </a:lnTo>
                <a:lnTo>
                  <a:pt x="120" y="1576"/>
                </a:lnTo>
                <a:lnTo>
                  <a:pt x="110" y="1552"/>
                </a:lnTo>
                <a:lnTo>
                  <a:pt x="110" y="1552"/>
                </a:lnTo>
                <a:lnTo>
                  <a:pt x="120" y="1568"/>
                </a:lnTo>
                <a:lnTo>
                  <a:pt x="120" y="1568"/>
                </a:lnTo>
                <a:lnTo>
                  <a:pt x="114" y="1554"/>
                </a:lnTo>
                <a:lnTo>
                  <a:pt x="108" y="1538"/>
                </a:lnTo>
                <a:lnTo>
                  <a:pt x="108" y="1538"/>
                </a:lnTo>
                <a:lnTo>
                  <a:pt x="102" y="1520"/>
                </a:lnTo>
                <a:lnTo>
                  <a:pt x="102" y="1520"/>
                </a:lnTo>
                <a:lnTo>
                  <a:pt x="96" y="1504"/>
                </a:lnTo>
                <a:lnTo>
                  <a:pt x="96" y="1504"/>
                </a:lnTo>
                <a:lnTo>
                  <a:pt x="100" y="1510"/>
                </a:lnTo>
                <a:lnTo>
                  <a:pt x="102" y="1512"/>
                </a:lnTo>
                <a:lnTo>
                  <a:pt x="102" y="1512"/>
                </a:lnTo>
                <a:lnTo>
                  <a:pt x="102" y="1512"/>
                </a:lnTo>
                <a:lnTo>
                  <a:pt x="88" y="1476"/>
                </a:lnTo>
                <a:lnTo>
                  <a:pt x="88" y="1476"/>
                </a:lnTo>
                <a:lnTo>
                  <a:pt x="76" y="1440"/>
                </a:lnTo>
                <a:lnTo>
                  <a:pt x="76" y="1440"/>
                </a:lnTo>
                <a:lnTo>
                  <a:pt x="66" y="1408"/>
                </a:lnTo>
                <a:lnTo>
                  <a:pt x="58" y="1372"/>
                </a:lnTo>
                <a:lnTo>
                  <a:pt x="58" y="1372"/>
                </a:lnTo>
                <a:lnTo>
                  <a:pt x="60" y="1378"/>
                </a:lnTo>
                <a:lnTo>
                  <a:pt x="60" y="1378"/>
                </a:lnTo>
                <a:lnTo>
                  <a:pt x="60" y="1374"/>
                </a:lnTo>
                <a:lnTo>
                  <a:pt x="60" y="1370"/>
                </a:lnTo>
                <a:lnTo>
                  <a:pt x="60" y="1370"/>
                </a:lnTo>
                <a:lnTo>
                  <a:pt x="64" y="1386"/>
                </a:lnTo>
                <a:lnTo>
                  <a:pt x="66" y="1392"/>
                </a:lnTo>
                <a:lnTo>
                  <a:pt x="68" y="1394"/>
                </a:lnTo>
                <a:lnTo>
                  <a:pt x="68" y="1394"/>
                </a:lnTo>
                <a:lnTo>
                  <a:pt x="62" y="1374"/>
                </a:lnTo>
                <a:lnTo>
                  <a:pt x="62" y="1374"/>
                </a:lnTo>
                <a:lnTo>
                  <a:pt x="58" y="1356"/>
                </a:lnTo>
                <a:lnTo>
                  <a:pt x="58" y="1356"/>
                </a:lnTo>
                <a:lnTo>
                  <a:pt x="50" y="1318"/>
                </a:lnTo>
                <a:lnTo>
                  <a:pt x="50" y="1318"/>
                </a:lnTo>
                <a:lnTo>
                  <a:pt x="44" y="1280"/>
                </a:lnTo>
                <a:lnTo>
                  <a:pt x="44" y="1280"/>
                </a:lnTo>
                <a:lnTo>
                  <a:pt x="40" y="1244"/>
                </a:lnTo>
                <a:lnTo>
                  <a:pt x="40" y="1244"/>
                </a:lnTo>
                <a:lnTo>
                  <a:pt x="38" y="1206"/>
                </a:lnTo>
                <a:lnTo>
                  <a:pt x="38" y="1206"/>
                </a:lnTo>
                <a:lnTo>
                  <a:pt x="38" y="1204"/>
                </a:lnTo>
                <a:lnTo>
                  <a:pt x="38" y="1204"/>
                </a:lnTo>
                <a:lnTo>
                  <a:pt x="42" y="1252"/>
                </a:lnTo>
                <a:lnTo>
                  <a:pt x="50" y="1302"/>
                </a:lnTo>
                <a:lnTo>
                  <a:pt x="62" y="1348"/>
                </a:lnTo>
                <a:lnTo>
                  <a:pt x="74" y="1396"/>
                </a:lnTo>
                <a:lnTo>
                  <a:pt x="90" y="1444"/>
                </a:lnTo>
                <a:lnTo>
                  <a:pt x="108" y="1490"/>
                </a:lnTo>
                <a:lnTo>
                  <a:pt x="130" y="1538"/>
                </a:lnTo>
                <a:lnTo>
                  <a:pt x="154" y="1584"/>
                </a:lnTo>
                <a:lnTo>
                  <a:pt x="182" y="1630"/>
                </a:lnTo>
                <a:lnTo>
                  <a:pt x="212" y="1676"/>
                </a:lnTo>
                <a:lnTo>
                  <a:pt x="244" y="1722"/>
                </a:lnTo>
                <a:lnTo>
                  <a:pt x="280" y="1766"/>
                </a:lnTo>
                <a:lnTo>
                  <a:pt x="318" y="1812"/>
                </a:lnTo>
                <a:lnTo>
                  <a:pt x="358" y="1858"/>
                </a:lnTo>
                <a:lnTo>
                  <a:pt x="402" y="1902"/>
                </a:lnTo>
                <a:lnTo>
                  <a:pt x="448" y="1948"/>
                </a:lnTo>
                <a:lnTo>
                  <a:pt x="448" y="1948"/>
                </a:lnTo>
                <a:lnTo>
                  <a:pt x="434" y="1974"/>
                </a:lnTo>
                <a:lnTo>
                  <a:pt x="418" y="1998"/>
                </a:lnTo>
                <a:lnTo>
                  <a:pt x="388" y="2044"/>
                </a:lnTo>
                <a:lnTo>
                  <a:pt x="388" y="2044"/>
                </a:lnTo>
                <a:lnTo>
                  <a:pt x="410" y="1998"/>
                </a:lnTo>
                <a:lnTo>
                  <a:pt x="418" y="1978"/>
                </a:lnTo>
                <a:lnTo>
                  <a:pt x="420" y="1966"/>
                </a:lnTo>
                <a:lnTo>
                  <a:pt x="420" y="1966"/>
                </a:lnTo>
                <a:lnTo>
                  <a:pt x="414" y="1968"/>
                </a:lnTo>
                <a:lnTo>
                  <a:pt x="410" y="1966"/>
                </a:lnTo>
                <a:lnTo>
                  <a:pt x="408" y="1962"/>
                </a:lnTo>
                <a:lnTo>
                  <a:pt x="408" y="1954"/>
                </a:lnTo>
                <a:lnTo>
                  <a:pt x="408" y="1954"/>
                </a:lnTo>
                <a:lnTo>
                  <a:pt x="396" y="1966"/>
                </a:lnTo>
                <a:lnTo>
                  <a:pt x="386" y="1970"/>
                </a:lnTo>
                <a:lnTo>
                  <a:pt x="378" y="1976"/>
                </a:lnTo>
                <a:lnTo>
                  <a:pt x="366" y="1988"/>
                </a:lnTo>
                <a:lnTo>
                  <a:pt x="366" y="1988"/>
                </a:lnTo>
                <a:lnTo>
                  <a:pt x="346" y="2016"/>
                </a:lnTo>
                <a:lnTo>
                  <a:pt x="324" y="2050"/>
                </a:lnTo>
                <a:lnTo>
                  <a:pt x="276" y="2128"/>
                </a:lnTo>
                <a:lnTo>
                  <a:pt x="276" y="2128"/>
                </a:lnTo>
                <a:lnTo>
                  <a:pt x="198" y="2258"/>
                </a:lnTo>
                <a:lnTo>
                  <a:pt x="198" y="2258"/>
                </a:lnTo>
                <a:lnTo>
                  <a:pt x="186" y="2276"/>
                </a:lnTo>
                <a:lnTo>
                  <a:pt x="180" y="2288"/>
                </a:lnTo>
                <a:lnTo>
                  <a:pt x="180" y="2288"/>
                </a:lnTo>
                <a:lnTo>
                  <a:pt x="176" y="2298"/>
                </a:lnTo>
                <a:lnTo>
                  <a:pt x="176" y="2298"/>
                </a:lnTo>
                <a:lnTo>
                  <a:pt x="172" y="2308"/>
                </a:lnTo>
                <a:lnTo>
                  <a:pt x="170" y="2320"/>
                </a:lnTo>
                <a:lnTo>
                  <a:pt x="170" y="2330"/>
                </a:lnTo>
                <a:lnTo>
                  <a:pt x="172" y="2342"/>
                </a:lnTo>
                <a:lnTo>
                  <a:pt x="172" y="2342"/>
                </a:lnTo>
                <a:lnTo>
                  <a:pt x="174" y="2352"/>
                </a:lnTo>
                <a:lnTo>
                  <a:pt x="178" y="2362"/>
                </a:lnTo>
                <a:lnTo>
                  <a:pt x="182" y="2370"/>
                </a:lnTo>
                <a:lnTo>
                  <a:pt x="188" y="2380"/>
                </a:lnTo>
                <a:lnTo>
                  <a:pt x="188" y="2380"/>
                </a:lnTo>
                <a:lnTo>
                  <a:pt x="196" y="2388"/>
                </a:lnTo>
                <a:lnTo>
                  <a:pt x="202" y="2394"/>
                </a:lnTo>
                <a:lnTo>
                  <a:pt x="220" y="2404"/>
                </a:lnTo>
                <a:lnTo>
                  <a:pt x="220" y="2404"/>
                </a:lnTo>
                <a:lnTo>
                  <a:pt x="216" y="2404"/>
                </a:lnTo>
                <a:lnTo>
                  <a:pt x="210" y="2400"/>
                </a:lnTo>
                <a:lnTo>
                  <a:pt x="206" y="2400"/>
                </a:lnTo>
                <a:lnTo>
                  <a:pt x="206" y="2400"/>
                </a:lnTo>
                <a:lnTo>
                  <a:pt x="206" y="2400"/>
                </a:lnTo>
                <a:lnTo>
                  <a:pt x="206" y="2400"/>
                </a:lnTo>
                <a:lnTo>
                  <a:pt x="208" y="2406"/>
                </a:lnTo>
                <a:lnTo>
                  <a:pt x="212" y="2414"/>
                </a:lnTo>
                <a:lnTo>
                  <a:pt x="218" y="2420"/>
                </a:lnTo>
                <a:lnTo>
                  <a:pt x="226" y="2426"/>
                </a:lnTo>
                <a:lnTo>
                  <a:pt x="226" y="2426"/>
                </a:lnTo>
                <a:lnTo>
                  <a:pt x="232" y="2428"/>
                </a:lnTo>
                <a:lnTo>
                  <a:pt x="232" y="2428"/>
                </a:lnTo>
                <a:lnTo>
                  <a:pt x="236" y="2430"/>
                </a:lnTo>
                <a:lnTo>
                  <a:pt x="236" y="2430"/>
                </a:lnTo>
                <a:lnTo>
                  <a:pt x="244" y="2432"/>
                </a:lnTo>
                <a:lnTo>
                  <a:pt x="244" y="2432"/>
                </a:lnTo>
                <a:lnTo>
                  <a:pt x="258" y="2436"/>
                </a:lnTo>
                <a:lnTo>
                  <a:pt x="258" y="2436"/>
                </a:lnTo>
                <a:lnTo>
                  <a:pt x="270" y="2438"/>
                </a:lnTo>
                <a:lnTo>
                  <a:pt x="270" y="2438"/>
                </a:lnTo>
                <a:lnTo>
                  <a:pt x="278" y="2438"/>
                </a:lnTo>
                <a:lnTo>
                  <a:pt x="278" y="2438"/>
                </a:lnTo>
                <a:lnTo>
                  <a:pt x="286" y="2436"/>
                </a:lnTo>
                <a:lnTo>
                  <a:pt x="286" y="2436"/>
                </a:lnTo>
                <a:lnTo>
                  <a:pt x="310" y="2432"/>
                </a:lnTo>
                <a:lnTo>
                  <a:pt x="310" y="2432"/>
                </a:lnTo>
                <a:lnTo>
                  <a:pt x="320" y="2430"/>
                </a:lnTo>
                <a:lnTo>
                  <a:pt x="320" y="2430"/>
                </a:lnTo>
                <a:lnTo>
                  <a:pt x="328" y="2430"/>
                </a:lnTo>
                <a:lnTo>
                  <a:pt x="328" y="2430"/>
                </a:lnTo>
                <a:lnTo>
                  <a:pt x="362" y="2422"/>
                </a:lnTo>
                <a:lnTo>
                  <a:pt x="362" y="2422"/>
                </a:lnTo>
                <a:lnTo>
                  <a:pt x="438" y="2404"/>
                </a:lnTo>
                <a:lnTo>
                  <a:pt x="438" y="2404"/>
                </a:lnTo>
                <a:lnTo>
                  <a:pt x="520" y="2380"/>
                </a:lnTo>
                <a:lnTo>
                  <a:pt x="600" y="2356"/>
                </a:lnTo>
                <a:lnTo>
                  <a:pt x="600" y="2356"/>
                </a:lnTo>
                <a:lnTo>
                  <a:pt x="628" y="2350"/>
                </a:lnTo>
                <a:lnTo>
                  <a:pt x="658" y="2340"/>
                </a:lnTo>
                <a:lnTo>
                  <a:pt x="722" y="2320"/>
                </a:lnTo>
                <a:lnTo>
                  <a:pt x="722" y="2320"/>
                </a:lnTo>
                <a:lnTo>
                  <a:pt x="806" y="2294"/>
                </a:lnTo>
                <a:lnTo>
                  <a:pt x="846" y="2282"/>
                </a:lnTo>
                <a:lnTo>
                  <a:pt x="888" y="2268"/>
                </a:lnTo>
                <a:lnTo>
                  <a:pt x="888" y="2268"/>
                </a:lnTo>
                <a:lnTo>
                  <a:pt x="926" y="2258"/>
                </a:lnTo>
                <a:lnTo>
                  <a:pt x="962" y="2246"/>
                </a:lnTo>
                <a:lnTo>
                  <a:pt x="962" y="2246"/>
                </a:lnTo>
                <a:lnTo>
                  <a:pt x="980" y="2240"/>
                </a:lnTo>
                <a:lnTo>
                  <a:pt x="980" y="2240"/>
                </a:lnTo>
                <a:lnTo>
                  <a:pt x="990" y="2236"/>
                </a:lnTo>
                <a:lnTo>
                  <a:pt x="994" y="2236"/>
                </a:lnTo>
                <a:lnTo>
                  <a:pt x="994" y="2236"/>
                </a:lnTo>
                <a:lnTo>
                  <a:pt x="994" y="2236"/>
                </a:lnTo>
                <a:lnTo>
                  <a:pt x="994" y="2234"/>
                </a:lnTo>
                <a:lnTo>
                  <a:pt x="994" y="2234"/>
                </a:lnTo>
                <a:lnTo>
                  <a:pt x="994" y="2234"/>
                </a:lnTo>
                <a:lnTo>
                  <a:pt x="994" y="2234"/>
                </a:lnTo>
                <a:lnTo>
                  <a:pt x="994" y="2234"/>
                </a:lnTo>
                <a:lnTo>
                  <a:pt x="994" y="2234"/>
                </a:lnTo>
                <a:lnTo>
                  <a:pt x="996" y="2234"/>
                </a:lnTo>
                <a:lnTo>
                  <a:pt x="998" y="2234"/>
                </a:lnTo>
                <a:lnTo>
                  <a:pt x="998" y="2234"/>
                </a:lnTo>
                <a:lnTo>
                  <a:pt x="1036" y="2246"/>
                </a:lnTo>
                <a:lnTo>
                  <a:pt x="1074" y="2254"/>
                </a:lnTo>
                <a:lnTo>
                  <a:pt x="1152" y="2270"/>
                </a:lnTo>
                <a:lnTo>
                  <a:pt x="1152" y="2270"/>
                </a:lnTo>
                <a:lnTo>
                  <a:pt x="1164" y="2272"/>
                </a:lnTo>
                <a:lnTo>
                  <a:pt x="1182" y="2274"/>
                </a:lnTo>
                <a:lnTo>
                  <a:pt x="1224" y="2280"/>
                </a:lnTo>
                <a:lnTo>
                  <a:pt x="1224" y="2280"/>
                </a:lnTo>
                <a:lnTo>
                  <a:pt x="1268" y="2286"/>
                </a:lnTo>
                <a:lnTo>
                  <a:pt x="1314" y="2288"/>
                </a:lnTo>
                <a:lnTo>
                  <a:pt x="1404" y="2294"/>
                </a:lnTo>
                <a:lnTo>
                  <a:pt x="1404" y="2294"/>
                </a:lnTo>
                <a:lnTo>
                  <a:pt x="1448" y="2294"/>
                </a:lnTo>
                <a:lnTo>
                  <a:pt x="1488" y="2294"/>
                </a:lnTo>
                <a:lnTo>
                  <a:pt x="1488" y="2294"/>
                </a:lnTo>
                <a:lnTo>
                  <a:pt x="1526" y="2292"/>
                </a:lnTo>
                <a:lnTo>
                  <a:pt x="1562" y="2292"/>
                </a:lnTo>
                <a:lnTo>
                  <a:pt x="1562" y="2292"/>
                </a:lnTo>
                <a:lnTo>
                  <a:pt x="1648" y="2286"/>
                </a:lnTo>
                <a:lnTo>
                  <a:pt x="1736" y="2274"/>
                </a:lnTo>
                <a:lnTo>
                  <a:pt x="1824" y="2260"/>
                </a:lnTo>
                <a:lnTo>
                  <a:pt x="1912" y="2240"/>
                </a:lnTo>
                <a:lnTo>
                  <a:pt x="1912" y="2240"/>
                </a:lnTo>
                <a:lnTo>
                  <a:pt x="1998" y="2216"/>
                </a:lnTo>
                <a:lnTo>
                  <a:pt x="2086" y="2188"/>
                </a:lnTo>
                <a:lnTo>
                  <a:pt x="2128" y="2172"/>
                </a:lnTo>
                <a:lnTo>
                  <a:pt x="2170" y="2156"/>
                </a:lnTo>
                <a:lnTo>
                  <a:pt x="2212" y="2138"/>
                </a:lnTo>
                <a:lnTo>
                  <a:pt x="2254" y="2118"/>
                </a:lnTo>
                <a:lnTo>
                  <a:pt x="2254" y="2118"/>
                </a:lnTo>
                <a:lnTo>
                  <a:pt x="2296" y="2096"/>
                </a:lnTo>
                <a:lnTo>
                  <a:pt x="2336" y="2074"/>
                </a:lnTo>
                <a:lnTo>
                  <a:pt x="2336" y="2074"/>
                </a:lnTo>
                <a:lnTo>
                  <a:pt x="2376" y="2050"/>
                </a:lnTo>
                <a:lnTo>
                  <a:pt x="2396" y="2038"/>
                </a:lnTo>
                <a:lnTo>
                  <a:pt x="2416" y="2026"/>
                </a:lnTo>
                <a:lnTo>
                  <a:pt x="2416" y="2026"/>
                </a:lnTo>
                <a:lnTo>
                  <a:pt x="2454" y="2000"/>
                </a:lnTo>
                <a:lnTo>
                  <a:pt x="2492" y="1972"/>
                </a:lnTo>
                <a:lnTo>
                  <a:pt x="2528" y="1944"/>
                </a:lnTo>
                <a:lnTo>
                  <a:pt x="2564" y="1912"/>
                </a:lnTo>
                <a:lnTo>
                  <a:pt x="2564" y="1912"/>
                </a:lnTo>
                <a:lnTo>
                  <a:pt x="2600" y="1882"/>
                </a:lnTo>
                <a:lnTo>
                  <a:pt x="2632" y="1848"/>
                </a:lnTo>
                <a:lnTo>
                  <a:pt x="2664" y="1814"/>
                </a:lnTo>
                <a:lnTo>
                  <a:pt x="2696" y="1778"/>
                </a:lnTo>
                <a:lnTo>
                  <a:pt x="2710" y="1758"/>
                </a:lnTo>
                <a:lnTo>
                  <a:pt x="2710" y="1758"/>
                </a:lnTo>
                <a:lnTo>
                  <a:pt x="2724" y="1740"/>
                </a:lnTo>
                <a:lnTo>
                  <a:pt x="2752" y="1702"/>
                </a:lnTo>
                <a:lnTo>
                  <a:pt x="2752" y="1702"/>
                </a:lnTo>
                <a:lnTo>
                  <a:pt x="2778" y="1662"/>
                </a:lnTo>
                <a:lnTo>
                  <a:pt x="2802" y="1620"/>
                </a:lnTo>
                <a:lnTo>
                  <a:pt x="2802" y="1620"/>
                </a:lnTo>
                <a:lnTo>
                  <a:pt x="2812" y="1596"/>
                </a:lnTo>
                <a:lnTo>
                  <a:pt x="2830" y="1564"/>
                </a:lnTo>
                <a:lnTo>
                  <a:pt x="2846" y="1528"/>
                </a:lnTo>
                <a:lnTo>
                  <a:pt x="2854" y="1512"/>
                </a:lnTo>
                <a:lnTo>
                  <a:pt x="2858" y="1496"/>
                </a:lnTo>
                <a:lnTo>
                  <a:pt x="2858" y="1496"/>
                </a:lnTo>
                <a:lnTo>
                  <a:pt x="2854" y="1500"/>
                </a:lnTo>
                <a:lnTo>
                  <a:pt x="2850" y="1508"/>
                </a:lnTo>
                <a:lnTo>
                  <a:pt x="2840" y="1526"/>
                </a:lnTo>
                <a:lnTo>
                  <a:pt x="2840" y="1526"/>
                </a:lnTo>
                <a:close/>
                <a:moveTo>
                  <a:pt x="448" y="1948"/>
                </a:moveTo>
                <a:lnTo>
                  <a:pt x="448" y="1948"/>
                </a:lnTo>
                <a:lnTo>
                  <a:pt x="454" y="1952"/>
                </a:lnTo>
                <a:lnTo>
                  <a:pt x="458" y="1946"/>
                </a:lnTo>
                <a:lnTo>
                  <a:pt x="458" y="1946"/>
                </a:lnTo>
                <a:lnTo>
                  <a:pt x="448" y="1960"/>
                </a:lnTo>
                <a:lnTo>
                  <a:pt x="448" y="1960"/>
                </a:lnTo>
                <a:lnTo>
                  <a:pt x="452" y="1954"/>
                </a:lnTo>
                <a:lnTo>
                  <a:pt x="448" y="1956"/>
                </a:lnTo>
                <a:lnTo>
                  <a:pt x="440" y="1968"/>
                </a:lnTo>
                <a:lnTo>
                  <a:pt x="440" y="1968"/>
                </a:lnTo>
                <a:lnTo>
                  <a:pt x="446" y="1956"/>
                </a:lnTo>
                <a:lnTo>
                  <a:pt x="448" y="1948"/>
                </a:lnTo>
                <a:lnTo>
                  <a:pt x="448" y="1948"/>
                </a:lnTo>
                <a:close/>
                <a:moveTo>
                  <a:pt x="1656" y="2146"/>
                </a:moveTo>
                <a:lnTo>
                  <a:pt x="1656" y="2146"/>
                </a:lnTo>
                <a:lnTo>
                  <a:pt x="1616" y="2148"/>
                </a:lnTo>
                <a:lnTo>
                  <a:pt x="1578" y="2152"/>
                </a:lnTo>
                <a:lnTo>
                  <a:pt x="1578" y="2152"/>
                </a:lnTo>
                <a:lnTo>
                  <a:pt x="1538" y="2154"/>
                </a:lnTo>
                <a:lnTo>
                  <a:pt x="1538" y="2154"/>
                </a:lnTo>
                <a:lnTo>
                  <a:pt x="1500" y="2154"/>
                </a:lnTo>
                <a:lnTo>
                  <a:pt x="1500" y="2154"/>
                </a:lnTo>
                <a:lnTo>
                  <a:pt x="1424" y="2154"/>
                </a:lnTo>
                <a:lnTo>
                  <a:pt x="1346" y="2150"/>
                </a:lnTo>
                <a:lnTo>
                  <a:pt x="1346" y="2150"/>
                </a:lnTo>
                <a:lnTo>
                  <a:pt x="1272" y="2142"/>
                </a:lnTo>
                <a:lnTo>
                  <a:pt x="1196" y="2132"/>
                </a:lnTo>
                <a:lnTo>
                  <a:pt x="1120" y="2118"/>
                </a:lnTo>
                <a:lnTo>
                  <a:pt x="1046" y="2100"/>
                </a:lnTo>
                <a:lnTo>
                  <a:pt x="1038" y="2098"/>
                </a:lnTo>
                <a:lnTo>
                  <a:pt x="1024" y="2094"/>
                </a:lnTo>
                <a:lnTo>
                  <a:pt x="1006" y="2090"/>
                </a:lnTo>
                <a:lnTo>
                  <a:pt x="996" y="2088"/>
                </a:lnTo>
                <a:lnTo>
                  <a:pt x="990" y="2086"/>
                </a:lnTo>
                <a:lnTo>
                  <a:pt x="990" y="2086"/>
                </a:lnTo>
                <a:lnTo>
                  <a:pt x="986" y="2088"/>
                </a:lnTo>
                <a:lnTo>
                  <a:pt x="986" y="2088"/>
                </a:lnTo>
                <a:lnTo>
                  <a:pt x="930" y="2104"/>
                </a:lnTo>
                <a:lnTo>
                  <a:pt x="930" y="2104"/>
                </a:lnTo>
                <a:lnTo>
                  <a:pt x="854" y="2128"/>
                </a:lnTo>
                <a:lnTo>
                  <a:pt x="854" y="2128"/>
                </a:lnTo>
                <a:lnTo>
                  <a:pt x="698" y="2178"/>
                </a:lnTo>
                <a:lnTo>
                  <a:pt x="698" y="2178"/>
                </a:lnTo>
                <a:lnTo>
                  <a:pt x="362" y="2284"/>
                </a:lnTo>
                <a:lnTo>
                  <a:pt x="362" y="2284"/>
                </a:lnTo>
                <a:lnTo>
                  <a:pt x="278" y="2310"/>
                </a:lnTo>
                <a:lnTo>
                  <a:pt x="276" y="2312"/>
                </a:lnTo>
                <a:lnTo>
                  <a:pt x="276" y="2312"/>
                </a:lnTo>
                <a:lnTo>
                  <a:pt x="276" y="2312"/>
                </a:lnTo>
                <a:lnTo>
                  <a:pt x="276" y="2312"/>
                </a:lnTo>
                <a:lnTo>
                  <a:pt x="276" y="2312"/>
                </a:lnTo>
                <a:lnTo>
                  <a:pt x="276" y="2312"/>
                </a:lnTo>
                <a:lnTo>
                  <a:pt x="276" y="2312"/>
                </a:lnTo>
                <a:lnTo>
                  <a:pt x="274" y="2312"/>
                </a:lnTo>
                <a:lnTo>
                  <a:pt x="274" y="2312"/>
                </a:lnTo>
                <a:lnTo>
                  <a:pt x="274" y="2310"/>
                </a:lnTo>
                <a:lnTo>
                  <a:pt x="274" y="2310"/>
                </a:lnTo>
                <a:lnTo>
                  <a:pt x="274" y="2310"/>
                </a:lnTo>
                <a:lnTo>
                  <a:pt x="274" y="2310"/>
                </a:lnTo>
                <a:lnTo>
                  <a:pt x="274" y="2310"/>
                </a:lnTo>
                <a:lnTo>
                  <a:pt x="274" y="2310"/>
                </a:lnTo>
                <a:lnTo>
                  <a:pt x="278" y="2304"/>
                </a:lnTo>
                <a:lnTo>
                  <a:pt x="282" y="2296"/>
                </a:lnTo>
                <a:lnTo>
                  <a:pt x="282" y="2296"/>
                </a:lnTo>
                <a:lnTo>
                  <a:pt x="304" y="2258"/>
                </a:lnTo>
                <a:lnTo>
                  <a:pt x="304" y="2258"/>
                </a:lnTo>
                <a:lnTo>
                  <a:pt x="312" y="2240"/>
                </a:lnTo>
                <a:lnTo>
                  <a:pt x="312" y="2240"/>
                </a:lnTo>
                <a:lnTo>
                  <a:pt x="394" y="2094"/>
                </a:lnTo>
                <a:lnTo>
                  <a:pt x="434" y="2020"/>
                </a:lnTo>
                <a:lnTo>
                  <a:pt x="468" y="1954"/>
                </a:lnTo>
                <a:lnTo>
                  <a:pt x="468" y="1954"/>
                </a:lnTo>
                <a:lnTo>
                  <a:pt x="458" y="1968"/>
                </a:lnTo>
                <a:lnTo>
                  <a:pt x="452" y="1980"/>
                </a:lnTo>
                <a:lnTo>
                  <a:pt x="452" y="1980"/>
                </a:lnTo>
                <a:lnTo>
                  <a:pt x="474" y="1940"/>
                </a:lnTo>
                <a:lnTo>
                  <a:pt x="490" y="1908"/>
                </a:lnTo>
                <a:lnTo>
                  <a:pt x="490" y="1908"/>
                </a:lnTo>
                <a:lnTo>
                  <a:pt x="468" y="1946"/>
                </a:lnTo>
                <a:lnTo>
                  <a:pt x="468" y="1946"/>
                </a:lnTo>
                <a:lnTo>
                  <a:pt x="474" y="1930"/>
                </a:lnTo>
                <a:lnTo>
                  <a:pt x="476" y="1924"/>
                </a:lnTo>
                <a:lnTo>
                  <a:pt x="474" y="1920"/>
                </a:lnTo>
                <a:lnTo>
                  <a:pt x="474" y="1920"/>
                </a:lnTo>
                <a:lnTo>
                  <a:pt x="462" y="1938"/>
                </a:lnTo>
                <a:lnTo>
                  <a:pt x="462" y="1938"/>
                </a:lnTo>
                <a:lnTo>
                  <a:pt x="394" y="1872"/>
                </a:lnTo>
                <a:lnTo>
                  <a:pt x="394" y="1872"/>
                </a:lnTo>
                <a:lnTo>
                  <a:pt x="414" y="1882"/>
                </a:lnTo>
                <a:lnTo>
                  <a:pt x="432" y="1888"/>
                </a:lnTo>
                <a:lnTo>
                  <a:pt x="432" y="1888"/>
                </a:lnTo>
                <a:lnTo>
                  <a:pt x="432" y="1886"/>
                </a:lnTo>
                <a:lnTo>
                  <a:pt x="428" y="1884"/>
                </a:lnTo>
                <a:lnTo>
                  <a:pt x="424" y="1876"/>
                </a:lnTo>
                <a:lnTo>
                  <a:pt x="424" y="1876"/>
                </a:lnTo>
                <a:lnTo>
                  <a:pt x="432" y="1882"/>
                </a:lnTo>
                <a:lnTo>
                  <a:pt x="438" y="1884"/>
                </a:lnTo>
                <a:lnTo>
                  <a:pt x="440" y="1884"/>
                </a:lnTo>
                <a:lnTo>
                  <a:pt x="440" y="1880"/>
                </a:lnTo>
                <a:lnTo>
                  <a:pt x="430" y="1868"/>
                </a:lnTo>
                <a:lnTo>
                  <a:pt x="414" y="1852"/>
                </a:lnTo>
                <a:lnTo>
                  <a:pt x="414" y="1852"/>
                </a:lnTo>
                <a:lnTo>
                  <a:pt x="424" y="1860"/>
                </a:lnTo>
                <a:lnTo>
                  <a:pt x="426" y="1860"/>
                </a:lnTo>
                <a:lnTo>
                  <a:pt x="426" y="1860"/>
                </a:lnTo>
                <a:lnTo>
                  <a:pt x="426" y="1860"/>
                </a:lnTo>
                <a:lnTo>
                  <a:pt x="416" y="1848"/>
                </a:lnTo>
                <a:lnTo>
                  <a:pt x="412" y="1842"/>
                </a:lnTo>
                <a:lnTo>
                  <a:pt x="410" y="1836"/>
                </a:lnTo>
                <a:lnTo>
                  <a:pt x="404" y="1830"/>
                </a:lnTo>
                <a:lnTo>
                  <a:pt x="404" y="1830"/>
                </a:lnTo>
                <a:lnTo>
                  <a:pt x="390" y="1814"/>
                </a:lnTo>
                <a:lnTo>
                  <a:pt x="370" y="1790"/>
                </a:lnTo>
                <a:lnTo>
                  <a:pt x="370" y="1790"/>
                </a:lnTo>
                <a:lnTo>
                  <a:pt x="344" y="1762"/>
                </a:lnTo>
                <a:lnTo>
                  <a:pt x="316" y="1730"/>
                </a:lnTo>
                <a:lnTo>
                  <a:pt x="316" y="1730"/>
                </a:lnTo>
                <a:lnTo>
                  <a:pt x="286" y="1694"/>
                </a:lnTo>
                <a:lnTo>
                  <a:pt x="258" y="1656"/>
                </a:lnTo>
                <a:lnTo>
                  <a:pt x="232" y="1618"/>
                </a:lnTo>
                <a:lnTo>
                  <a:pt x="212" y="1582"/>
                </a:lnTo>
                <a:lnTo>
                  <a:pt x="212" y="1582"/>
                </a:lnTo>
                <a:lnTo>
                  <a:pt x="186" y="1536"/>
                </a:lnTo>
                <a:lnTo>
                  <a:pt x="164" y="1490"/>
                </a:lnTo>
                <a:lnTo>
                  <a:pt x="144" y="1442"/>
                </a:lnTo>
                <a:lnTo>
                  <a:pt x="128" y="1394"/>
                </a:lnTo>
                <a:lnTo>
                  <a:pt x="116" y="1346"/>
                </a:lnTo>
                <a:lnTo>
                  <a:pt x="106" y="1298"/>
                </a:lnTo>
                <a:lnTo>
                  <a:pt x="98" y="1250"/>
                </a:lnTo>
                <a:lnTo>
                  <a:pt x="94" y="1204"/>
                </a:lnTo>
                <a:lnTo>
                  <a:pt x="94" y="1204"/>
                </a:lnTo>
                <a:lnTo>
                  <a:pt x="92" y="1156"/>
                </a:lnTo>
                <a:lnTo>
                  <a:pt x="94" y="1110"/>
                </a:lnTo>
                <a:lnTo>
                  <a:pt x="98" y="1066"/>
                </a:lnTo>
                <a:lnTo>
                  <a:pt x="104" y="1020"/>
                </a:lnTo>
                <a:lnTo>
                  <a:pt x="104" y="1020"/>
                </a:lnTo>
                <a:lnTo>
                  <a:pt x="114" y="978"/>
                </a:lnTo>
                <a:lnTo>
                  <a:pt x="124" y="936"/>
                </a:lnTo>
                <a:lnTo>
                  <a:pt x="124" y="936"/>
                </a:lnTo>
                <a:lnTo>
                  <a:pt x="138" y="894"/>
                </a:lnTo>
                <a:lnTo>
                  <a:pt x="138" y="894"/>
                </a:lnTo>
                <a:lnTo>
                  <a:pt x="154" y="856"/>
                </a:lnTo>
                <a:lnTo>
                  <a:pt x="154" y="856"/>
                </a:lnTo>
                <a:lnTo>
                  <a:pt x="154" y="856"/>
                </a:lnTo>
                <a:lnTo>
                  <a:pt x="154" y="858"/>
                </a:lnTo>
                <a:lnTo>
                  <a:pt x="154" y="864"/>
                </a:lnTo>
                <a:lnTo>
                  <a:pt x="154" y="868"/>
                </a:lnTo>
                <a:lnTo>
                  <a:pt x="154" y="870"/>
                </a:lnTo>
                <a:lnTo>
                  <a:pt x="156" y="870"/>
                </a:lnTo>
                <a:lnTo>
                  <a:pt x="156" y="870"/>
                </a:lnTo>
                <a:lnTo>
                  <a:pt x="160" y="862"/>
                </a:lnTo>
                <a:lnTo>
                  <a:pt x="164" y="854"/>
                </a:lnTo>
                <a:lnTo>
                  <a:pt x="164" y="854"/>
                </a:lnTo>
                <a:lnTo>
                  <a:pt x="160" y="864"/>
                </a:lnTo>
                <a:lnTo>
                  <a:pt x="160" y="868"/>
                </a:lnTo>
                <a:lnTo>
                  <a:pt x="160" y="868"/>
                </a:lnTo>
                <a:lnTo>
                  <a:pt x="160" y="868"/>
                </a:lnTo>
                <a:lnTo>
                  <a:pt x="160" y="868"/>
                </a:lnTo>
                <a:lnTo>
                  <a:pt x="166" y="856"/>
                </a:lnTo>
                <a:lnTo>
                  <a:pt x="166" y="856"/>
                </a:lnTo>
                <a:lnTo>
                  <a:pt x="166" y="856"/>
                </a:lnTo>
                <a:lnTo>
                  <a:pt x="168" y="858"/>
                </a:lnTo>
                <a:lnTo>
                  <a:pt x="168" y="860"/>
                </a:lnTo>
                <a:lnTo>
                  <a:pt x="170" y="858"/>
                </a:lnTo>
                <a:lnTo>
                  <a:pt x="170" y="858"/>
                </a:lnTo>
                <a:lnTo>
                  <a:pt x="178" y="840"/>
                </a:lnTo>
                <a:lnTo>
                  <a:pt x="184" y="832"/>
                </a:lnTo>
                <a:lnTo>
                  <a:pt x="184" y="832"/>
                </a:lnTo>
                <a:lnTo>
                  <a:pt x="184" y="836"/>
                </a:lnTo>
                <a:lnTo>
                  <a:pt x="184" y="836"/>
                </a:lnTo>
                <a:lnTo>
                  <a:pt x="178" y="846"/>
                </a:lnTo>
                <a:lnTo>
                  <a:pt x="178" y="846"/>
                </a:lnTo>
                <a:lnTo>
                  <a:pt x="182" y="842"/>
                </a:lnTo>
                <a:lnTo>
                  <a:pt x="186" y="832"/>
                </a:lnTo>
                <a:lnTo>
                  <a:pt x="192" y="822"/>
                </a:lnTo>
                <a:lnTo>
                  <a:pt x="194" y="816"/>
                </a:lnTo>
                <a:lnTo>
                  <a:pt x="194" y="816"/>
                </a:lnTo>
                <a:lnTo>
                  <a:pt x="196" y="820"/>
                </a:lnTo>
                <a:lnTo>
                  <a:pt x="198" y="820"/>
                </a:lnTo>
                <a:lnTo>
                  <a:pt x="200" y="818"/>
                </a:lnTo>
                <a:lnTo>
                  <a:pt x="200" y="818"/>
                </a:lnTo>
                <a:lnTo>
                  <a:pt x="224" y="772"/>
                </a:lnTo>
                <a:lnTo>
                  <a:pt x="254" y="724"/>
                </a:lnTo>
                <a:lnTo>
                  <a:pt x="288" y="672"/>
                </a:lnTo>
                <a:lnTo>
                  <a:pt x="328" y="622"/>
                </a:lnTo>
                <a:lnTo>
                  <a:pt x="328" y="622"/>
                </a:lnTo>
                <a:lnTo>
                  <a:pt x="372" y="572"/>
                </a:lnTo>
                <a:lnTo>
                  <a:pt x="420" y="524"/>
                </a:lnTo>
                <a:lnTo>
                  <a:pt x="470" y="478"/>
                </a:lnTo>
                <a:lnTo>
                  <a:pt x="522" y="438"/>
                </a:lnTo>
                <a:lnTo>
                  <a:pt x="522" y="438"/>
                </a:lnTo>
                <a:lnTo>
                  <a:pt x="540" y="426"/>
                </a:lnTo>
                <a:lnTo>
                  <a:pt x="540" y="426"/>
                </a:lnTo>
                <a:lnTo>
                  <a:pt x="582" y="396"/>
                </a:lnTo>
                <a:lnTo>
                  <a:pt x="624" y="368"/>
                </a:lnTo>
                <a:lnTo>
                  <a:pt x="666" y="344"/>
                </a:lnTo>
                <a:lnTo>
                  <a:pt x="710" y="320"/>
                </a:lnTo>
                <a:lnTo>
                  <a:pt x="710" y="320"/>
                </a:lnTo>
                <a:lnTo>
                  <a:pt x="756" y="298"/>
                </a:lnTo>
                <a:lnTo>
                  <a:pt x="800" y="278"/>
                </a:lnTo>
                <a:lnTo>
                  <a:pt x="846" y="258"/>
                </a:lnTo>
                <a:lnTo>
                  <a:pt x="890" y="242"/>
                </a:lnTo>
                <a:lnTo>
                  <a:pt x="890" y="242"/>
                </a:lnTo>
                <a:lnTo>
                  <a:pt x="936" y="226"/>
                </a:lnTo>
                <a:lnTo>
                  <a:pt x="982" y="212"/>
                </a:lnTo>
                <a:lnTo>
                  <a:pt x="1030" y="198"/>
                </a:lnTo>
                <a:lnTo>
                  <a:pt x="1076" y="186"/>
                </a:lnTo>
                <a:lnTo>
                  <a:pt x="1076" y="186"/>
                </a:lnTo>
                <a:lnTo>
                  <a:pt x="1122" y="176"/>
                </a:lnTo>
                <a:lnTo>
                  <a:pt x="1170" y="168"/>
                </a:lnTo>
                <a:lnTo>
                  <a:pt x="1264" y="154"/>
                </a:lnTo>
                <a:lnTo>
                  <a:pt x="1264" y="154"/>
                </a:lnTo>
                <a:lnTo>
                  <a:pt x="1358" y="146"/>
                </a:lnTo>
                <a:lnTo>
                  <a:pt x="1406" y="144"/>
                </a:lnTo>
                <a:lnTo>
                  <a:pt x="1454" y="144"/>
                </a:lnTo>
                <a:lnTo>
                  <a:pt x="1500" y="144"/>
                </a:lnTo>
                <a:lnTo>
                  <a:pt x="1548" y="146"/>
                </a:lnTo>
                <a:lnTo>
                  <a:pt x="1596" y="148"/>
                </a:lnTo>
                <a:lnTo>
                  <a:pt x="1644" y="152"/>
                </a:lnTo>
                <a:lnTo>
                  <a:pt x="1644" y="152"/>
                </a:lnTo>
                <a:lnTo>
                  <a:pt x="1690" y="158"/>
                </a:lnTo>
                <a:lnTo>
                  <a:pt x="1738" y="164"/>
                </a:lnTo>
                <a:lnTo>
                  <a:pt x="1738" y="164"/>
                </a:lnTo>
                <a:lnTo>
                  <a:pt x="1786" y="174"/>
                </a:lnTo>
                <a:lnTo>
                  <a:pt x="1832" y="182"/>
                </a:lnTo>
                <a:lnTo>
                  <a:pt x="1832" y="182"/>
                </a:lnTo>
                <a:lnTo>
                  <a:pt x="1880" y="194"/>
                </a:lnTo>
                <a:lnTo>
                  <a:pt x="1928" y="206"/>
                </a:lnTo>
                <a:lnTo>
                  <a:pt x="1928" y="206"/>
                </a:lnTo>
                <a:lnTo>
                  <a:pt x="1974" y="220"/>
                </a:lnTo>
                <a:lnTo>
                  <a:pt x="2020" y="236"/>
                </a:lnTo>
                <a:lnTo>
                  <a:pt x="2020" y="236"/>
                </a:lnTo>
                <a:lnTo>
                  <a:pt x="2068" y="254"/>
                </a:lnTo>
                <a:lnTo>
                  <a:pt x="2116" y="274"/>
                </a:lnTo>
                <a:lnTo>
                  <a:pt x="2164" y="294"/>
                </a:lnTo>
                <a:lnTo>
                  <a:pt x="2210" y="318"/>
                </a:lnTo>
                <a:lnTo>
                  <a:pt x="2210" y="318"/>
                </a:lnTo>
                <a:lnTo>
                  <a:pt x="2256" y="342"/>
                </a:lnTo>
                <a:lnTo>
                  <a:pt x="2302" y="368"/>
                </a:lnTo>
                <a:lnTo>
                  <a:pt x="2346" y="396"/>
                </a:lnTo>
                <a:lnTo>
                  <a:pt x="2388" y="426"/>
                </a:lnTo>
                <a:lnTo>
                  <a:pt x="2388" y="426"/>
                </a:lnTo>
                <a:lnTo>
                  <a:pt x="2430" y="458"/>
                </a:lnTo>
                <a:lnTo>
                  <a:pt x="2470" y="490"/>
                </a:lnTo>
                <a:lnTo>
                  <a:pt x="2508" y="526"/>
                </a:lnTo>
                <a:lnTo>
                  <a:pt x="2544" y="562"/>
                </a:lnTo>
                <a:lnTo>
                  <a:pt x="2580" y="598"/>
                </a:lnTo>
                <a:lnTo>
                  <a:pt x="2612" y="638"/>
                </a:lnTo>
                <a:lnTo>
                  <a:pt x="2642" y="678"/>
                </a:lnTo>
                <a:lnTo>
                  <a:pt x="2670" y="718"/>
                </a:lnTo>
                <a:lnTo>
                  <a:pt x="2670" y="718"/>
                </a:lnTo>
                <a:lnTo>
                  <a:pt x="2682" y="736"/>
                </a:lnTo>
                <a:lnTo>
                  <a:pt x="2682" y="736"/>
                </a:lnTo>
                <a:lnTo>
                  <a:pt x="2706" y="776"/>
                </a:lnTo>
                <a:lnTo>
                  <a:pt x="2728" y="820"/>
                </a:lnTo>
                <a:lnTo>
                  <a:pt x="2748" y="866"/>
                </a:lnTo>
                <a:lnTo>
                  <a:pt x="2766" y="912"/>
                </a:lnTo>
                <a:lnTo>
                  <a:pt x="2766" y="912"/>
                </a:lnTo>
                <a:lnTo>
                  <a:pt x="2780" y="960"/>
                </a:lnTo>
                <a:lnTo>
                  <a:pt x="2792" y="1006"/>
                </a:lnTo>
                <a:lnTo>
                  <a:pt x="2800" y="1048"/>
                </a:lnTo>
                <a:lnTo>
                  <a:pt x="2806" y="1088"/>
                </a:lnTo>
                <a:lnTo>
                  <a:pt x="2806" y="1088"/>
                </a:lnTo>
                <a:lnTo>
                  <a:pt x="2804" y="1070"/>
                </a:lnTo>
                <a:lnTo>
                  <a:pt x="2804" y="1054"/>
                </a:lnTo>
                <a:lnTo>
                  <a:pt x="2804" y="1054"/>
                </a:lnTo>
                <a:lnTo>
                  <a:pt x="2808" y="1084"/>
                </a:lnTo>
                <a:lnTo>
                  <a:pt x="2808" y="1084"/>
                </a:lnTo>
                <a:lnTo>
                  <a:pt x="2810" y="1106"/>
                </a:lnTo>
                <a:lnTo>
                  <a:pt x="2810" y="1106"/>
                </a:lnTo>
                <a:lnTo>
                  <a:pt x="2814" y="1148"/>
                </a:lnTo>
                <a:lnTo>
                  <a:pt x="2814" y="1148"/>
                </a:lnTo>
                <a:lnTo>
                  <a:pt x="2812" y="1096"/>
                </a:lnTo>
                <a:lnTo>
                  <a:pt x="2812" y="1096"/>
                </a:lnTo>
                <a:lnTo>
                  <a:pt x="2816" y="1116"/>
                </a:lnTo>
                <a:lnTo>
                  <a:pt x="2818" y="1122"/>
                </a:lnTo>
                <a:lnTo>
                  <a:pt x="2820" y="1126"/>
                </a:lnTo>
                <a:lnTo>
                  <a:pt x="2820" y="1126"/>
                </a:lnTo>
                <a:lnTo>
                  <a:pt x="2820" y="1098"/>
                </a:lnTo>
                <a:lnTo>
                  <a:pt x="2820" y="1098"/>
                </a:lnTo>
                <a:lnTo>
                  <a:pt x="2818" y="1070"/>
                </a:lnTo>
                <a:lnTo>
                  <a:pt x="2818" y="1070"/>
                </a:lnTo>
                <a:lnTo>
                  <a:pt x="2820" y="1078"/>
                </a:lnTo>
                <a:lnTo>
                  <a:pt x="2820" y="1074"/>
                </a:lnTo>
                <a:lnTo>
                  <a:pt x="2822" y="1058"/>
                </a:lnTo>
                <a:lnTo>
                  <a:pt x="2822" y="1058"/>
                </a:lnTo>
                <a:lnTo>
                  <a:pt x="2824" y="1074"/>
                </a:lnTo>
                <a:lnTo>
                  <a:pt x="2826" y="1082"/>
                </a:lnTo>
                <a:lnTo>
                  <a:pt x="2826" y="1082"/>
                </a:lnTo>
                <a:lnTo>
                  <a:pt x="2822" y="1048"/>
                </a:lnTo>
                <a:lnTo>
                  <a:pt x="2822" y="1048"/>
                </a:lnTo>
                <a:lnTo>
                  <a:pt x="2818" y="1012"/>
                </a:lnTo>
                <a:lnTo>
                  <a:pt x="2818" y="1012"/>
                </a:lnTo>
                <a:lnTo>
                  <a:pt x="2814" y="978"/>
                </a:lnTo>
                <a:lnTo>
                  <a:pt x="2808" y="948"/>
                </a:lnTo>
                <a:lnTo>
                  <a:pt x="2808" y="948"/>
                </a:lnTo>
                <a:lnTo>
                  <a:pt x="2824" y="1008"/>
                </a:lnTo>
                <a:lnTo>
                  <a:pt x="2830" y="1030"/>
                </a:lnTo>
                <a:lnTo>
                  <a:pt x="2838" y="1046"/>
                </a:lnTo>
                <a:lnTo>
                  <a:pt x="2838" y="1046"/>
                </a:lnTo>
                <a:lnTo>
                  <a:pt x="2842" y="1040"/>
                </a:lnTo>
                <a:lnTo>
                  <a:pt x="2846" y="1036"/>
                </a:lnTo>
                <a:lnTo>
                  <a:pt x="2846" y="1036"/>
                </a:lnTo>
                <a:lnTo>
                  <a:pt x="2850" y="1040"/>
                </a:lnTo>
                <a:lnTo>
                  <a:pt x="2856" y="1048"/>
                </a:lnTo>
                <a:lnTo>
                  <a:pt x="2856" y="1048"/>
                </a:lnTo>
                <a:lnTo>
                  <a:pt x="2856" y="1028"/>
                </a:lnTo>
                <a:lnTo>
                  <a:pt x="2856" y="1028"/>
                </a:lnTo>
                <a:lnTo>
                  <a:pt x="2856" y="1026"/>
                </a:lnTo>
                <a:lnTo>
                  <a:pt x="2856" y="1026"/>
                </a:lnTo>
                <a:lnTo>
                  <a:pt x="2862" y="1082"/>
                </a:lnTo>
                <a:lnTo>
                  <a:pt x="2864" y="1136"/>
                </a:lnTo>
                <a:lnTo>
                  <a:pt x="2864" y="1136"/>
                </a:lnTo>
                <a:lnTo>
                  <a:pt x="2864" y="1170"/>
                </a:lnTo>
                <a:lnTo>
                  <a:pt x="2864" y="1170"/>
                </a:lnTo>
                <a:lnTo>
                  <a:pt x="2862" y="1170"/>
                </a:lnTo>
                <a:lnTo>
                  <a:pt x="2862" y="1170"/>
                </a:lnTo>
                <a:lnTo>
                  <a:pt x="2860" y="1182"/>
                </a:lnTo>
                <a:lnTo>
                  <a:pt x="2858" y="1188"/>
                </a:lnTo>
                <a:lnTo>
                  <a:pt x="2856" y="1192"/>
                </a:lnTo>
                <a:lnTo>
                  <a:pt x="2854" y="1198"/>
                </a:lnTo>
                <a:lnTo>
                  <a:pt x="2854" y="1198"/>
                </a:lnTo>
                <a:lnTo>
                  <a:pt x="2846" y="1240"/>
                </a:lnTo>
                <a:lnTo>
                  <a:pt x="2834" y="1304"/>
                </a:lnTo>
                <a:lnTo>
                  <a:pt x="2834" y="1304"/>
                </a:lnTo>
                <a:lnTo>
                  <a:pt x="2826" y="1340"/>
                </a:lnTo>
                <a:lnTo>
                  <a:pt x="2820" y="1358"/>
                </a:lnTo>
                <a:lnTo>
                  <a:pt x="2820" y="1358"/>
                </a:lnTo>
                <a:lnTo>
                  <a:pt x="2816" y="1376"/>
                </a:lnTo>
                <a:lnTo>
                  <a:pt x="2816" y="1376"/>
                </a:lnTo>
                <a:lnTo>
                  <a:pt x="2804" y="1410"/>
                </a:lnTo>
                <a:lnTo>
                  <a:pt x="2804" y="1410"/>
                </a:lnTo>
                <a:lnTo>
                  <a:pt x="2792" y="1442"/>
                </a:lnTo>
                <a:lnTo>
                  <a:pt x="2792" y="1442"/>
                </a:lnTo>
                <a:lnTo>
                  <a:pt x="2776" y="1480"/>
                </a:lnTo>
                <a:lnTo>
                  <a:pt x="2760" y="1518"/>
                </a:lnTo>
                <a:lnTo>
                  <a:pt x="2740" y="1554"/>
                </a:lnTo>
                <a:lnTo>
                  <a:pt x="2720" y="1590"/>
                </a:lnTo>
                <a:lnTo>
                  <a:pt x="2720" y="1590"/>
                </a:lnTo>
                <a:lnTo>
                  <a:pt x="2698" y="1624"/>
                </a:lnTo>
                <a:lnTo>
                  <a:pt x="2676" y="1656"/>
                </a:lnTo>
                <a:lnTo>
                  <a:pt x="2652" y="1686"/>
                </a:lnTo>
                <a:lnTo>
                  <a:pt x="2626" y="1716"/>
                </a:lnTo>
                <a:lnTo>
                  <a:pt x="2626" y="1716"/>
                </a:lnTo>
                <a:lnTo>
                  <a:pt x="2602" y="1744"/>
                </a:lnTo>
                <a:lnTo>
                  <a:pt x="2576" y="1772"/>
                </a:lnTo>
                <a:lnTo>
                  <a:pt x="2550" y="1796"/>
                </a:lnTo>
                <a:lnTo>
                  <a:pt x="2522" y="1822"/>
                </a:lnTo>
                <a:lnTo>
                  <a:pt x="2468" y="1866"/>
                </a:lnTo>
                <a:lnTo>
                  <a:pt x="2412" y="1906"/>
                </a:lnTo>
                <a:lnTo>
                  <a:pt x="2412" y="1906"/>
                </a:lnTo>
                <a:lnTo>
                  <a:pt x="2412" y="1904"/>
                </a:lnTo>
                <a:lnTo>
                  <a:pt x="2414" y="1900"/>
                </a:lnTo>
                <a:lnTo>
                  <a:pt x="2416" y="1896"/>
                </a:lnTo>
                <a:lnTo>
                  <a:pt x="2416" y="1894"/>
                </a:lnTo>
                <a:lnTo>
                  <a:pt x="2416" y="1894"/>
                </a:lnTo>
                <a:lnTo>
                  <a:pt x="2410" y="1898"/>
                </a:lnTo>
                <a:lnTo>
                  <a:pt x="2404" y="1902"/>
                </a:lnTo>
                <a:lnTo>
                  <a:pt x="2404" y="1902"/>
                </a:lnTo>
                <a:lnTo>
                  <a:pt x="2410" y="1896"/>
                </a:lnTo>
                <a:lnTo>
                  <a:pt x="2412" y="1894"/>
                </a:lnTo>
                <a:lnTo>
                  <a:pt x="2410" y="1892"/>
                </a:lnTo>
                <a:lnTo>
                  <a:pt x="2410" y="1892"/>
                </a:lnTo>
                <a:lnTo>
                  <a:pt x="2402" y="1898"/>
                </a:lnTo>
                <a:lnTo>
                  <a:pt x="2402" y="1898"/>
                </a:lnTo>
                <a:lnTo>
                  <a:pt x="2402" y="1898"/>
                </a:lnTo>
                <a:lnTo>
                  <a:pt x="2402" y="1896"/>
                </a:lnTo>
                <a:lnTo>
                  <a:pt x="2402" y="1896"/>
                </a:lnTo>
                <a:lnTo>
                  <a:pt x="2400" y="1896"/>
                </a:lnTo>
                <a:lnTo>
                  <a:pt x="2400" y="1896"/>
                </a:lnTo>
                <a:lnTo>
                  <a:pt x="2386" y="1904"/>
                </a:lnTo>
                <a:lnTo>
                  <a:pt x="2378" y="1906"/>
                </a:lnTo>
                <a:lnTo>
                  <a:pt x="2378" y="1906"/>
                </a:lnTo>
                <a:lnTo>
                  <a:pt x="2380" y="1904"/>
                </a:lnTo>
                <a:lnTo>
                  <a:pt x="2380" y="1904"/>
                </a:lnTo>
                <a:lnTo>
                  <a:pt x="2388" y="1898"/>
                </a:lnTo>
                <a:lnTo>
                  <a:pt x="2388" y="1898"/>
                </a:lnTo>
                <a:lnTo>
                  <a:pt x="2384" y="1900"/>
                </a:lnTo>
                <a:lnTo>
                  <a:pt x="2376" y="1904"/>
                </a:lnTo>
                <a:lnTo>
                  <a:pt x="2376" y="1904"/>
                </a:lnTo>
                <a:lnTo>
                  <a:pt x="2368" y="1910"/>
                </a:lnTo>
                <a:lnTo>
                  <a:pt x="2364" y="1912"/>
                </a:lnTo>
                <a:lnTo>
                  <a:pt x="2364" y="1912"/>
                </a:lnTo>
                <a:lnTo>
                  <a:pt x="2364" y="1908"/>
                </a:lnTo>
                <a:lnTo>
                  <a:pt x="2364" y="1908"/>
                </a:lnTo>
                <a:lnTo>
                  <a:pt x="2360" y="1908"/>
                </a:lnTo>
                <a:lnTo>
                  <a:pt x="2360" y="1908"/>
                </a:lnTo>
                <a:lnTo>
                  <a:pt x="2282" y="1952"/>
                </a:lnTo>
                <a:lnTo>
                  <a:pt x="2238" y="1976"/>
                </a:lnTo>
                <a:lnTo>
                  <a:pt x="2190" y="2000"/>
                </a:lnTo>
                <a:lnTo>
                  <a:pt x="2190" y="2000"/>
                </a:lnTo>
                <a:lnTo>
                  <a:pt x="2142" y="2022"/>
                </a:lnTo>
                <a:lnTo>
                  <a:pt x="2090" y="2042"/>
                </a:lnTo>
                <a:lnTo>
                  <a:pt x="2040" y="2062"/>
                </a:lnTo>
                <a:lnTo>
                  <a:pt x="1988" y="2078"/>
                </a:lnTo>
                <a:lnTo>
                  <a:pt x="1988" y="2078"/>
                </a:lnTo>
                <a:lnTo>
                  <a:pt x="1970" y="2084"/>
                </a:lnTo>
                <a:lnTo>
                  <a:pt x="1970" y="2084"/>
                </a:lnTo>
                <a:lnTo>
                  <a:pt x="1892" y="2104"/>
                </a:lnTo>
                <a:lnTo>
                  <a:pt x="1812" y="2122"/>
                </a:lnTo>
                <a:lnTo>
                  <a:pt x="1734" y="2136"/>
                </a:lnTo>
                <a:lnTo>
                  <a:pt x="1656" y="2146"/>
                </a:lnTo>
                <a:lnTo>
                  <a:pt x="1656" y="214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22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CDCF6D-D08A-DB98-2AA9-201184696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1248" y="181340"/>
            <a:ext cx="4602996" cy="65914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BCF457-810C-0D46-9D52-06CC81540200}"/>
              </a:ext>
            </a:extLst>
          </p:cNvPr>
          <p:cNvSpPr txBox="1"/>
          <p:nvPr/>
        </p:nvSpPr>
        <p:spPr>
          <a:xfrm>
            <a:off x="522646" y="1968435"/>
            <a:ext cx="5738669" cy="3413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The brief covers the Brunel Centre, the former Sainsbury’s and Wilko stores and Stanier Square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The site is in the ownership of MKDP and MKCC</a:t>
            </a:r>
          </a:p>
          <a:p>
            <a:pPr>
              <a:lnSpc>
                <a:spcPts val="3700"/>
              </a:lnSpc>
            </a:pPr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D5EF8F-77F5-EFBA-58F1-5BBEE66D0D5D}"/>
              </a:ext>
            </a:extLst>
          </p:cNvPr>
          <p:cNvSpPr txBox="1"/>
          <p:nvPr/>
        </p:nvSpPr>
        <p:spPr>
          <a:xfrm>
            <a:off x="633743" y="594718"/>
            <a:ext cx="5999532" cy="804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b="1" dirty="0">
                <a:solidFill>
                  <a:schemeClr val="bg1"/>
                </a:solidFill>
              </a:rPr>
              <a:t>Brief Area</a:t>
            </a:r>
          </a:p>
        </p:txBody>
      </p:sp>
    </p:spTree>
    <p:extLst>
      <p:ext uri="{BB962C8B-B14F-4D97-AF65-F5344CB8AC3E}">
        <p14:creationId xmlns:p14="http://schemas.microsoft.com/office/powerpoint/2010/main" val="3524955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1EB6354-9AE4-488F-A698-505FAF7E6BBA}"/>
              </a:ext>
            </a:extLst>
          </p:cNvPr>
          <p:cNvSpPr txBox="1"/>
          <p:nvPr/>
        </p:nvSpPr>
        <p:spPr>
          <a:xfrm>
            <a:off x="618244" y="1689466"/>
            <a:ext cx="5738669" cy="4362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Provides planning guidance and design principles for development of the site.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i="0" u="none" strike="noStrike" baseline="0" dirty="0">
                <a:solidFill>
                  <a:schemeClr val="bg1"/>
                </a:solidFill>
                <a:latin typeface="+mj-lt"/>
              </a:rPr>
              <a:t>Not a planning document.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i="0" u="none" strike="noStrike" baseline="0" dirty="0">
                <a:solidFill>
                  <a:schemeClr val="bg1"/>
                </a:solidFill>
                <a:latin typeface="+mj-lt"/>
              </a:rPr>
              <a:t>A material consideration in determining applications albeit with limited planning weight. 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Assist with marketing of the site by MKDP.</a:t>
            </a:r>
          </a:p>
        </p:txBody>
      </p:sp>
      <p:pic>
        <p:nvPicPr>
          <p:cNvPr id="3" name="Picture 2" descr="A blue and green cover with text&#10;&#10;Description automatically generated">
            <a:extLst>
              <a:ext uri="{FF2B5EF4-FFF2-40B4-BE49-F238E27FC236}">
                <a16:creationId xmlns:a16="http://schemas.microsoft.com/office/drawing/2014/main" id="{6C9644EB-5234-4A62-310D-E494D0D01D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115" y="357187"/>
            <a:ext cx="4352925" cy="61436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945A16-3BE3-C826-54E4-4C7546B6C600}"/>
              </a:ext>
            </a:extLst>
          </p:cNvPr>
          <p:cNvSpPr txBox="1"/>
          <p:nvPr/>
        </p:nvSpPr>
        <p:spPr>
          <a:xfrm>
            <a:off x="633743" y="594718"/>
            <a:ext cx="5999532" cy="804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b="1" dirty="0">
                <a:solidFill>
                  <a:schemeClr val="bg1"/>
                </a:solidFill>
              </a:rPr>
              <a:t>Purpose and Status of Brief</a:t>
            </a:r>
          </a:p>
        </p:txBody>
      </p:sp>
    </p:spTree>
    <p:extLst>
      <p:ext uri="{BB962C8B-B14F-4D97-AF65-F5344CB8AC3E}">
        <p14:creationId xmlns:p14="http://schemas.microsoft.com/office/powerpoint/2010/main" val="391259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1EB6354-9AE4-488F-A698-505FAF7E6BBA}"/>
              </a:ext>
            </a:extLst>
          </p:cNvPr>
          <p:cNvSpPr txBox="1"/>
          <p:nvPr/>
        </p:nvSpPr>
        <p:spPr>
          <a:xfrm>
            <a:off x="618244" y="1689466"/>
            <a:ext cx="5738669" cy="5311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Policy SD16 provides strategic policy for the wider Central Bletchley area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Policy ER9 designates Bletchley as a town centre in the retail hierarchy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b="0" i="0" u="none" strike="noStrike" baseline="0" dirty="0">
                <a:solidFill>
                  <a:schemeClr val="bg1"/>
                </a:solidFill>
                <a:latin typeface="+mj-lt"/>
              </a:rPr>
              <a:t>Policy ER18 – the interior of the Brunel Centre and the front of the former Sainsbury’s are primary frontages </a:t>
            </a: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9644EB-5234-4A62-310D-E494D0D01D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48578" y="594718"/>
            <a:ext cx="3885945" cy="61436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945A16-3BE3-C826-54E4-4C7546B6C600}"/>
              </a:ext>
            </a:extLst>
          </p:cNvPr>
          <p:cNvSpPr txBox="1"/>
          <p:nvPr/>
        </p:nvSpPr>
        <p:spPr>
          <a:xfrm>
            <a:off x="633743" y="594718"/>
            <a:ext cx="5999532" cy="804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b="1" dirty="0">
                <a:solidFill>
                  <a:schemeClr val="bg1"/>
                </a:solidFill>
              </a:rPr>
              <a:t>Policy Context: </a:t>
            </a:r>
            <a:r>
              <a:rPr lang="en-GB" sz="4000" b="1" dirty="0" err="1">
                <a:solidFill>
                  <a:schemeClr val="bg1"/>
                </a:solidFill>
              </a:rPr>
              <a:t>Plan:MK</a:t>
            </a:r>
            <a:endParaRPr lang="en-GB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06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1EB6354-9AE4-488F-A698-505FAF7E6BBA}"/>
              </a:ext>
            </a:extLst>
          </p:cNvPr>
          <p:cNvSpPr txBox="1"/>
          <p:nvPr/>
        </p:nvSpPr>
        <p:spPr>
          <a:xfrm>
            <a:off x="487811" y="1892086"/>
            <a:ext cx="5738669" cy="5311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Adopted March 2022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Material consideration in planning decisions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Brunel Centre site lies within Town Centre West Opportunity Area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Development should take account of proposals for the adjoining opportunity areas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</a:endParaRP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945A16-3BE3-C826-54E4-4C7546B6C600}"/>
              </a:ext>
            </a:extLst>
          </p:cNvPr>
          <p:cNvSpPr txBox="1"/>
          <p:nvPr/>
        </p:nvSpPr>
        <p:spPr>
          <a:xfrm>
            <a:off x="487811" y="98463"/>
            <a:ext cx="7199347" cy="1574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b="1" dirty="0">
                <a:solidFill>
                  <a:schemeClr val="bg1"/>
                </a:solidFill>
              </a:rPr>
              <a:t>Policy Context: Central Bletchley Urban Design Framework SPD</a:t>
            </a:r>
          </a:p>
        </p:txBody>
      </p:sp>
      <p:pic>
        <p:nvPicPr>
          <p:cNvPr id="4" name="Picture 3" descr="A graphic of a diagram&#10;&#10;Description automatically generated with medium confidence">
            <a:extLst>
              <a:ext uri="{FF2B5EF4-FFF2-40B4-BE49-F238E27FC236}">
                <a16:creationId xmlns:a16="http://schemas.microsoft.com/office/drawing/2014/main" id="{2DE753E7-6199-2BE1-AA8C-3C5F403DE9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008" y="2999899"/>
            <a:ext cx="5015006" cy="353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58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9644EB-5234-4A62-310D-E494D0D01D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2244" y="3226902"/>
            <a:ext cx="5075738" cy="35326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945A16-3BE3-C826-54E4-4C7546B6C600}"/>
              </a:ext>
            </a:extLst>
          </p:cNvPr>
          <p:cNvSpPr txBox="1"/>
          <p:nvPr/>
        </p:nvSpPr>
        <p:spPr>
          <a:xfrm>
            <a:off x="487811" y="98463"/>
            <a:ext cx="7199347" cy="1574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b="1" dirty="0">
                <a:solidFill>
                  <a:schemeClr val="bg1"/>
                </a:solidFill>
              </a:rPr>
              <a:t>Policy Context: Central Bletchley Urban Design Framework SPD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38841-B67C-4465-0767-4774680242B7}"/>
              </a:ext>
            </a:extLst>
          </p:cNvPr>
          <p:cNvSpPr txBox="1"/>
          <p:nvPr/>
        </p:nvSpPr>
        <p:spPr>
          <a:xfrm>
            <a:off x="611798" y="1953951"/>
            <a:ext cx="6098582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Establishes key development principles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Redevelopment of the site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Reconnection of Queensway to </a:t>
            </a:r>
            <a:r>
              <a:rPr lang="en-GB" sz="3200">
                <a:solidFill>
                  <a:schemeClr val="bg1"/>
                </a:solidFill>
                <a:latin typeface="+mj-lt"/>
              </a:rPr>
              <a:t>Buckingham Road</a:t>
            </a: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17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CDCF6D-D08A-DB98-2AA9-201184696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1248" y="185824"/>
            <a:ext cx="4602996" cy="65825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BCF457-810C-0D46-9D52-06CC81540200}"/>
              </a:ext>
            </a:extLst>
          </p:cNvPr>
          <p:cNvSpPr txBox="1"/>
          <p:nvPr/>
        </p:nvSpPr>
        <p:spPr>
          <a:xfrm>
            <a:off x="402956" y="1968435"/>
            <a:ext cx="6121830" cy="199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Current uses on the site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Surrounding uses and built form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Access and transport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D5EF8F-77F5-EFBA-58F1-5BBEE66D0D5D}"/>
              </a:ext>
            </a:extLst>
          </p:cNvPr>
          <p:cNvSpPr txBox="1"/>
          <p:nvPr/>
        </p:nvSpPr>
        <p:spPr>
          <a:xfrm>
            <a:off x="633743" y="594718"/>
            <a:ext cx="5999532" cy="804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b="1" dirty="0">
                <a:solidFill>
                  <a:schemeClr val="bg1"/>
                </a:solidFill>
              </a:rPr>
              <a:t>Contextual Analysis</a:t>
            </a:r>
          </a:p>
        </p:txBody>
      </p:sp>
    </p:spTree>
    <p:extLst>
      <p:ext uri="{BB962C8B-B14F-4D97-AF65-F5344CB8AC3E}">
        <p14:creationId xmlns:p14="http://schemas.microsoft.com/office/powerpoint/2010/main" val="41468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CDCF6D-D08A-DB98-2AA9-201184696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4747" y="202969"/>
            <a:ext cx="4602996" cy="65504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BCF457-810C-0D46-9D52-06CC81540200}"/>
              </a:ext>
            </a:extLst>
          </p:cNvPr>
          <p:cNvSpPr txBox="1"/>
          <p:nvPr/>
        </p:nvSpPr>
        <p:spPr>
          <a:xfrm>
            <a:off x="357331" y="1549981"/>
            <a:ext cx="6275944" cy="5311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en-US" sz="3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pportunity</a:t>
            </a:r>
            <a:r>
              <a:rPr lang="en-US" sz="3200" spc="-35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to</a:t>
            </a:r>
            <a:r>
              <a:rPr lang="en-US" sz="3200" spc="-15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3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reconnect Queensway and Buckingham Road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Mark key focal points and gateway to town centre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Create positive frontages to public realm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Improve pedestrian permeability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Existing 2 storey housing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Level differences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Accommodating servicing 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E2BBB0-2455-10F7-2253-EA36F5A30C32}"/>
              </a:ext>
            </a:extLst>
          </p:cNvPr>
          <p:cNvSpPr txBox="1"/>
          <p:nvPr/>
        </p:nvSpPr>
        <p:spPr>
          <a:xfrm>
            <a:off x="340962" y="594718"/>
            <a:ext cx="6571281" cy="804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b="1" dirty="0">
                <a:solidFill>
                  <a:schemeClr val="bg1"/>
                </a:solidFill>
              </a:rPr>
              <a:t>Opportunities and Constraints</a:t>
            </a:r>
          </a:p>
        </p:txBody>
      </p:sp>
    </p:spTree>
    <p:extLst>
      <p:ext uri="{BB962C8B-B14F-4D97-AF65-F5344CB8AC3E}">
        <p14:creationId xmlns:p14="http://schemas.microsoft.com/office/powerpoint/2010/main" val="3941082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CDCF6D-D08A-DB98-2AA9-201184696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15201" y="339239"/>
            <a:ext cx="4602996" cy="61795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BCF457-810C-0D46-9D52-06CC81540200}"/>
              </a:ext>
            </a:extLst>
          </p:cNvPr>
          <p:cNvSpPr txBox="1"/>
          <p:nvPr/>
        </p:nvSpPr>
        <p:spPr>
          <a:xfrm>
            <a:off x="398712" y="1722122"/>
            <a:ext cx="6622020" cy="2464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Mixed use development including housing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Ground floor active retail frontages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Complementary town centre uses</a:t>
            </a:r>
          </a:p>
          <a:p>
            <a:pPr marL="457200" indent="-457200">
              <a:lnSpc>
                <a:spcPts val="3700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Outward facing development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5653C7-7166-B1AC-9815-FA26744AF932}"/>
              </a:ext>
            </a:extLst>
          </p:cNvPr>
          <p:cNvSpPr txBox="1"/>
          <p:nvPr/>
        </p:nvSpPr>
        <p:spPr>
          <a:xfrm>
            <a:off x="424543" y="387324"/>
            <a:ext cx="5999532" cy="804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b="1" dirty="0">
                <a:solidFill>
                  <a:schemeClr val="bg1"/>
                </a:solidFill>
              </a:rPr>
              <a:t>Development Principles</a:t>
            </a:r>
          </a:p>
        </p:txBody>
      </p:sp>
    </p:spTree>
    <p:extLst>
      <p:ext uri="{BB962C8B-B14F-4D97-AF65-F5344CB8AC3E}">
        <p14:creationId xmlns:p14="http://schemas.microsoft.com/office/powerpoint/2010/main" val="3722204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SharedContentType xmlns="Microsoft.SharePoint.Taxonomy.ContentTypeSync" SourceId="ee73f336-9c49-41ab-9427-d263034a0100" ContentTypeId="0x010100073DBBF460B4694388C550D7D3B13999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MKC Word Document" ma:contentTypeID="0x010100073DBBF460B4694388C550D7D3B1399900AA94D9B9F413774E8C2666808BABF130" ma:contentTypeVersion="10" ma:contentTypeDescription="MKC Branded Word Template Document" ma:contentTypeScope="" ma:versionID="e90e176ef562a747076c4a9f3200893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032f31bce0c27f7c959937df3a44a2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5C01D7-CE55-4507-8556-867473950C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81AEBE-3986-4F2E-92DC-269C27F845D6}">
  <ds:schemaRefs>
    <ds:schemaRef ds:uri="http://schemas.microsoft.com/office/2006/metadata/properties"/>
    <ds:schemaRef ds:uri="http://schemas.microsoft.com/office/infopath/2007/PartnerControls"/>
    <ds:schemaRef ds:uri="b8652632-f1b5-4c71-ba22-4efebc9d6754"/>
    <ds:schemaRef ds:uri="eb7d08dc-c761-4aaf-a91f-bbb55a531384"/>
  </ds:schemaRefs>
</ds:datastoreItem>
</file>

<file path=customXml/itemProps3.xml><?xml version="1.0" encoding="utf-8"?>
<ds:datastoreItem xmlns:ds="http://schemas.openxmlformats.org/officeDocument/2006/customXml" ds:itemID="{FBC4025E-678E-4B05-8A3D-E0E4A77EB95F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55BE08C1-A960-493D-8DDE-989EB7FD04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1531</TotalTime>
  <Words>375</Words>
  <Application>Microsoft Office PowerPoint</Application>
  <PresentationFormat>Widescreen</PresentationFormat>
  <Paragraphs>66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Messina</dc:creator>
  <cp:lastModifiedBy>Helen Hupton</cp:lastModifiedBy>
  <cp:revision>14</cp:revision>
  <dcterms:created xsi:type="dcterms:W3CDTF">2022-08-26T08:45:08Z</dcterms:created>
  <dcterms:modified xsi:type="dcterms:W3CDTF">2023-11-02T15:08:41Z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0x0101002B8D63D699CDAB469CFC9D2FE746CF53</vt:lpwstr>
  </property>
  <property fmtid="{D5CDD505-2E9C-101B-9397-08002B2CF9AE}" pid="3" name="MediaServiceImageTags">
    <vt:lpwstr/>
  </property>
</Properties>
</file>