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media/image17.JPG" ContentType="image/pn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15"/>
  </p:notesMasterIdLst>
  <p:sldIdLst>
    <p:sldId id="272" r:id="rId6"/>
    <p:sldId id="360" r:id="rId7"/>
    <p:sldId id="375" r:id="rId8"/>
    <p:sldId id="374" r:id="rId9"/>
    <p:sldId id="380" r:id="rId10"/>
    <p:sldId id="379" r:id="rId11"/>
    <p:sldId id="382" r:id="rId12"/>
    <p:sldId id="381" r:id="rId13"/>
    <p:sldId id="329" r:id="rId14"/>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4" roundtripDataSignature="AMtx7mjC2f+OYJAUriKJ8vEB+Lork2YQI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asdair Rodgers" initials="AR" lastIdx="1" clrIdx="0">
    <p:extLst>
      <p:ext uri="{19B8F6BF-5375-455C-9EA6-DF929625EA0E}">
        <p15:presenceInfo xmlns:p15="http://schemas.microsoft.com/office/powerpoint/2012/main" userId="S::Alasdair.Rodgers@milton-keynes.gov.uk::e2d08cb1-9457-4e0e-841c-fece8a1d1d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B050"/>
    <a:srgbClr val="0099CC"/>
    <a:srgbClr val="F6F6F6"/>
    <a:srgbClr val="85E0FF"/>
    <a:srgbClr val="47D1FF"/>
    <a:srgbClr val="B1BB18"/>
    <a:srgbClr val="B5B5B5"/>
    <a:srgbClr val="F2F2F2"/>
    <a:srgbClr val="AFEE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5E19257-D4A6-4A4F-A312-9FE63D149AB7}">
  <a:tblStyle styleId="{35E19257-D4A6-4A4F-A312-9FE63D149AB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E6E7"/>
          </a:solidFill>
        </a:fill>
      </a:tcStyle>
    </a:wholeTbl>
    <a:band1H>
      <a:tcTxStyle b="off" i="off"/>
      <a:tcStyle>
        <a:tcBdr/>
        <a:fill>
          <a:solidFill>
            <a:srgbClr val="F5CACD"/>
          </a:solidFill>
        </a:fill>
      </a:tcStyle>
    </a:band1H>
    <a:band2H>
      <a:tcTxStyle b="off" i="off"/>
      <a:tcStyle>
        <a:tcBdr/>
      </a:tcStyle>
    </a:band2H>
    <a:band1V>
      <a:tcTxStyle b="off" i="off"/>
      <a:tcStyle>
        <a:tcBdr/>
        <a:fill>
          <a:solidFill>
            <a:srgbClr val="F5CACD"/>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E8DDF062-5928-43DD-B5B4-0562D97B017E}" styleName="Table_1">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2"/>
              </a:solidFill>
              <a:prstDash val="solid"/>
              <a:round/>
              <a:headEnd type="none" w="sm" len="sm"/>
              <a:tailEnd type="none" w="sm" len="sm"/>
            </a:ln>
          </a:top>
          <a:bottom>
            <a:ln w="12700" cap="flat" cmpd="sng">
              <a:solidFill>
                <a:schemeClr val="accent2"/>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2">
              <a:alpha val="20000"/>
            </a:schemeClr>
          </a:solidFill>
        </a:fill>
      </a:tcStyle>
    </a:band1H>
    <a:band2H>
      <a:tcTxStyle/>
      <a:tcStyle>
        <a:tcBdr/>
      </a:tcStyle>
    </a:band2H>
    <a:band1V>
      <a:tcTxStyle/>
      <a:tcStyle>
        <a:tcBdr/>
        <a:fill>
          <a:solidFill>
            <a:schemeClr val="accent2">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2"/>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2"/>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guide pos="3840"/>
        <p:guide orient="horz" pos="216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26"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25"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customschemas.google.com/relationships/presentationmetadata" Target="metadata"/><Relationship Id="rId5" Type="http://schemas.openxmlformats.org/officeDocument/2006/relationships/slideMaster" Target="slideMasters/slideMaster1.xml"/><Relationship Id="rId15"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7"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image" Target="../media/image11.jpeg"/></Relationships>
</file>

<file path=ppt/diagrams/_rels/data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image" Target="../media/image1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FE213A-6634-4126-91C4-81EA1C9D5D80}" type="doc">
      <dgm:prSet loTypeId="urn:microsoft.com/office/officeart/2005/8/layout/pList2" loCatId="list" qsTypeId="urn:microsoft.com/office/officeart/2005/8/quickstyle/simple1" qsCatId="simple" csTypeId="urn:microsoft.com/office/officeart/2005/8/colors/colorful1" csCatId="colorful" phldr="1"/>
      <dgm:spPr/>
    </dgm:pt>
    <dgm:pt modelId="{717FDA51-DFFF-4A25-A019-2498D4FC2E4B}">
      <dgm:prSet phldrT="[Text]" custT="1"/>
      <dgm:spPr/>
      <dgm:t>
        <a:bodyPr/>
        <a:lstStyle/>
        <a:p>
          <a:r>
            <a:rPr lang="en-GB" sz="2800" dirty="0"/>
            <a:t>Skills &amp; Enterprise Infrastructure </a:t>
          </a:r>
        </a:p>
      </dgm:t>
    </dgm:pt>
    <dgm:pt modelId="{5683D0B8-8A58-4D7F-A096-D5F3A86B090D}" type="parTrans" cxnId="{5FA41890-2588-49F5-9439-4E679B25B183}">
      <dgm:prSet/>
      <dgm:spPr/>
      <dgm:t>
        <a:bodyPr/>
        <a:lstStyle/>
        <a:p>
          <a:endParaRPr lang="en-GB"/>
        </a:p>
      </dgm:t>
    </dgm:pt>
    <dgm:pt modelId="{A1DB4915-FC81-433D-9B88-E4D617031AE0}" type="sibTrans" cxnId="{5FA41890-2588-49F5-9439-4E679B25B183}">
      <dgm:prSet/>
      <dgm:spPr/>
      <dgm:t>
        <a:bodyPr/>
        <a:lstStyle/>
        <a:p>
          <a:endParaRPr lang="en-GB"/>
        </a:p>
      </dgm:t>
    </dgm:pt>
    <dgm:pt modelId="{06A47547-60FE-4C94-A8A9-B3BC5FD33E51}">
      <dgm:prSet phldrT="[Text]" custT="1"/>
      <dgm:spPr/>
      <dgm:t>
        <a:bodyPr/>
        <a:lstStyle/>
        <a:p>
          <a:r>
            <a:rPr lang="en-GB" sz="2800" dirty="0"/>
            <a:t>Physical &amp; Social Connectivity</a:t>
          </a:r>
        </a:p>
      </dgm:t>
    </dgm:pt>
    <dgm:pt modelId="{B63BCEB9-9416-4EDE-A9F5-CE2B5B6CB783}" type="parTrans" cxnId="{7DDE2B6B-B199-4A35-A0C4-53B7CB1DD666}">
      <dgm:prSet/>
      <dgm:spPr/>
      <dgm:t>
        <a:bodyPr/>
        <a:lstStyle/>
        <a:p>
          <a:endParaRPr lang="en-GB"/>
        </a:p>
      </dgm:t>
    </dgm:pt>
    <dgm:pt modelId="{B8742390-6FCF-45A3-A968-BF1FF3981B57}" type="sibTrans" cxnId="{7DDE2B6B-B199-4A35-A0C4-53B7CB1DD666}">
      <dgm:prSet/>
      <dgm:spPr/>
      <dgm:t>
        <a:bodyPr/>
        <a:lstStyle/>
        <a:p>
          <a:endParaRPr lang="en-GB"/>
        </a:p>
      </dgm:t>
    </dgm:pt>
    <dgm:pt modelId="{77D40529-8108-41ED-BE6F-BAD2BF17A978}">
      <dgm:prSet phldrT="[Text]" custT="1"/>
      <dgm:spPr/>
      <dgm:t>
        <a:bodyPr/>
        <a:lstStyle/>
        <a:p>
          <a:r>
            <a:rPr lang="en-GB" sz="2800" dirty="0"/>
            <a:t>Regeneration &amp; Land use</a:t>
          </a:r>
        </a:p>
      </dgm:t>
    </dgm:pt>
    <dgm:pt modelId="{0A087C63-B520-4CBC-B201-148286213ACF}" type="parTrans" cxnId="{8C8ED9B3-E77F-487A-B35A-BD6D0B2924D1}">
      <dgm:prSet/>
      <dgm:spPr/>
      <dgm:t>
        <a:bodyPr/>
        <a:lstStyle/>
        <a:p>
          <a:endParaRPr lang="en-GB"/>
        </a:p>
      </dgm:t>
    </dgm:pt>
    <dgm:pt modelId="{26614949-0A08-4EBE-872A-1BC349F59DB4}" type="sibTrans" cxnId="{8C8ED9B3-E77F-487A-B35A-BD6D0B2924D1}">
      <dgm:prSet/>
      <dgm:spPr/>
      <dgm:t>
        <a:bodyPr/>
        <a:lstStyle/>
        <a:p>
          <a:endParaRPr lang="en-GB"/>
        </a:p>
      </dgm:t>
    </dgm:pt>
    <dgm:pt modelId="{E2726D79-89DC-483F-A71D-2B60894D7171}" type="pres">
      <dgm:prSet presAssocID="{DEFE213A-6634-4126-91C4-81EA1C9D5D80}" presName="Name0" presStyleCnt="0">
        <dgm:presLayoutVars>
          <dgm:dir/>
          <dgm:resizeHandles val="exact"/>
        </dgm:presLayoutVars>
      </dgm:prSet>
      <dgm:spPr/>
    </dgm:pt>
    <dgm:pt modelId="{38D85C6D-9357-4487-ACFC-FD8D24F8ECF2}" type="pres">
      <dgm:prSet presAssocID="{DEFE213A-6634-4126-91C4-81EA1C9D5D80}" presName="bkgdShp" presStyleLbl="alignAccFollowNode1" presStyleIdx="0" presStyleCnt="1"/>
      <dgm:spPr/>
    </dgm:pt>
    <dgm:pt modelId="{841C7164-F491-4660-9695-8250E0C43664}" type="pres">
      <dgm:prSet presAssocID="{DEFE213A-6634-4126-91C4-81EA1C9D5D80}" presName="linComp" presStyleCnt="0"/>
      <dgm:spPr/>
    </dgm:pt>
    <dgm:pt modelId="{E3ED841E-6027-4FD5-8182-EB34E1FABAFB}" type="pres">
      <dgm:prSet presAssocID="{717FDA51-DFFF-4A25-A019-2498D4FC2E4B}" presName="compNode" presStyleCnt="0"/>
      <dgm:spPr/>
    </dgm:pt>
    <dgm:pt modelId="{F23822A1-EC6F-4668-8571-ACF1510A5EC5}" type="pres">
      <dgm:prSet presAssocID="{717FDA51-DFFF-4A25-A019-2498D4FC2E4B}" presName="node" presStyleLbl="node1" presStyleIdx="0" presStyleCnt="3">
        <dgm:presLayoutVars>
          <dgm:bulletEnabled val="1"/>
        </dgm:presLayoutVars>
      </dgm:prSet>
      <dgm:spPr/>
    </dgm:pt>
    <dgm:pt modelId="{81F53F24-7980-451F-81BD-0E77F3B47194}" type="pres">
      <dgm:prSet presAssocID="{717FDA51-DFFF-4A25-A019-2498D4FC2E4B}" presName="invisiNode" presStyleLbl="node1" presStyleIdx="0" presStyleCnt="3"/>
      <dgm:spPr/>
    </dgm:pt>
    <dgm:pt modelId="{D3C2A232-E9CA-410D-9530-CB6605AAF84F}" type="pres">
      <dgm:prSet presAssocID="{717FDA51-DFFF-4A25-A019-2498D4FC2E4B}"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36000" b="-36000"/>
          </a:stretch>
        </a:blipFill>
      </dgm:spPr>
      <dgm:extLst>
        <a:ext uri="{E40237B7-FDA0-4F09-8148-C483321AD2D9}">
          <dgm14:cNvPr xmlns:dgm14="http://schemas.microsoft.com/office/drawing/2010/diagram" id="0" name="" descr="Close-up of two people's hands pointing at laptop screen with stack of 4 books in background, one person holding a pen"/>
        </a:ext>
      </dgm:extLst>
    </dgm:pt>
    <dgm:pt modelId="{F9A25581-278D-4E42-9B2A-8D3C360F7D8B}" type="pres">
      <dgm:prSet presAssocID="{A1DB4915-FC81-433D-9B88-E4D617031AE0}" presName="sibTrans" presStyleLbl="sibTrans2D1" presStyleIdx="0" presStyleCnt="0"/>
      <dgm:spPr/>
    </dgm:pt>
    <dgm:pt modelId="{A8453A2E-C668-432D-9644-13AA50062513}" type="pres">
      <dgm:prSet presAssocID="{06A47547-60FE-4C94-A8A9-B3BC5FD33E51}" presName="compNode" presStyleCnt="0"/>
      <dgm:spPr/>
    </dgm:pt>
    <dgm:pt modelId="{56FC872A-6E95-4207-BAD8-B43FE8BE097D}" type="pres">
      <dgm:prSet presAssocID="{06A47547-60FE-4C94-A8A9-B3BC5FD33E51}" presName="node" presStyleLbl="node1" presStyleIdx="1" presStyleCnt="3">
        <dgm:presLayoutVars>
          <dgm:bulletEnabled val="1"/>
        </dgm:presLayoutVars>
      </dgm:prSet>
      <dgm:spPr/>
    </dgm:pt>
    <dgm:pt modelId="{3867BB3C-2568-470B-B5AB-0EA8517819F4}" type="pres">
      <dgm:prSet presAssocID="{06A47547-60FE-4C94-A8A9-B3BC5FD33E51}" presName="invisiNode" presStyleLbl="node1" presStyleIdx="1" presStyleCnt="3"/>
      <dgm:spPr/>
    </dgm:pt>
    <dgm:pt modelId="{EA42C263-F9B0-4E57-B9C1-9040783DC9A8}" type="pres">
      <dgm:prSet presAssocID="{06A47547-60FE-4C94-A8A9-B3BC5FD33E51}"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36000" b="-36000"/>
          </a:stretch>
        </a:blipFill>
      </dgm:spPr>
      <dgm:extLst>
        <a:ext uri="{E40237B7-FDA0-4F09-8148-C483321AD2D9}">
          <dgm14:cNvPr xmlns:dgm14="http://schemas.microsoft.com/office/drawing/2010/diagram" id="0" name="" descr="Person walking bicycle along street"/>
        </a:ext>
      </dgm:extLst>
    </dgm:pt>
    <dgm:pt modelId="{4EC1E3F1-EDCB-4BB4-AE88-BD6F2DDC65DD}" type="pres">
      <dgm:prSet presAssocID="{B8742390-6FCF-45A3-A968-BF1FF3981B57}" presName="sibTrans" presStyleLbl="sibTrans2D1" presStyleIdx="0" presStyleCnt="0"/>
      <dgm:spPr/>
    </dgm:pt>
    <dgm:pt modelId="{AEFCD421-CB7C-48E5-9626-186BD0A92ADA}" type="pres">
      <dgm:prSet presAssocID="{77D40529-8108-41ED-BE6F-BAD2BF17A978}" presName="compNode" presStyleCnt="0"/>
      <dgm:spPr/>
    </dgm:pt>
    <dgm:pt modelId="{92F2E587-E30C-40BA-90DF-9E1D61DB888A}" type="pres">
      <dgm:prSet presAssocID="{77D40529-8108-41ED-BE6F-BAD2BF17A978}" presName="node" presStyleLbl="node1" presStyleIdx="2" presStyleCnt="3">
        <dgm:presLayoutVars>
          <dgm:bulletEnabled val="1"/>
        </dgm:presLayoutVars>
      </dgm:prSet>
      <dgm:spPr/>
    </dgm:pt>
    <dgm:pt modelId="{62AAFF6E-09FA-46FB-B7E2-D74C3CA73A4D}" type="pres">
      <dgm:prSet presAssocID="{77D40529-8108-41ED-BE6F-BAD2BF17A978}" presName="invisiNode" presStyleLbl="node1" presStyleIdx="2" presStyleCnt="3"/>
      <dgm:spPr/>
    </dgm:pt>
    <dgm:pt modelId="{1A1C2A78-95CA-486D-978F-50CD5B24D8DB}" type="pres">
      <dgm:prSet presAssocID="{77D40529-8108-41ED-BE6F-BAD2BF17A978}"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36000" b="-36000"/>
          </a:stretch>
        </a:blipFill>
      </dgm:spPr>
      <dgm:extLst>
        <a:ext uri="{E40237B7-FDA0-4F09-8148-C483321AD2D9}">
          <dgm14:cNvPr xmlns:dgm14="http://schemas.microsoft.com/office/drawing/2010/diagram" id="0" name="" descr="Worker with protective gear looking up at construction site"/>
        </a:ext>
      </dgm:extLst>
    </dgm:pt>
  </dgm:ptLst>
  <dgm:cxnLst>
    <dgm:cxn modelId="{59A46934-889B-49DD-9270-773FA5732365}" type="presOf" srcId="{B8742390-6FCF-45A3-A968-BF1FF3981B57}" destId="{4EC1E3F1-EDCB-4BB4-AE88-BD6F2DDC65DD}" srcOrd="0" destOrd="0" presId="urn:microsoft.com/office/officeart/2005/8/layout/pList2"/>
    <dgm:cxn modelId="{78941C37-1213-465A-A56A-CA9796986F2B}" type="presOf" srcId="{77D40529-8108-41ED-BE6F-BAD2BF17A978}" destId="{92F2E587-E30C-40BA-90DF-9E1D61DB888A}" srcOrd="0" destOrd="0" presId="urn:microsoft.com/office/officeart/2005/8/layout/pList2"/>
    <dgm:cxn modelId="{7DDE2B6B-B199-4A35-A0C4-53B7CB1DD666}" srcId="{DEFE213A-6634-4126-91C4-81EA1C9D5D80}" destId="{06A47547-60FE-4C94-A8A9-B3BC5FD33E51}" srcOrd="1" destOrd="0" parTransId="{B63BCEB9-9416-4EDE-A9F5-CE2B5B6CB783}" sibTransId="{B8742390-6FCF-45A3-A968-BF1FF3981B57}"/>
    <dgm:cxn modelId="{5BC6EF74-E64B-45C0-B613-5709DB63F5EE}" type="presOf" srcId="{06A47547-60FE-4C94-A8A9-B3BC5FD33E51}" destId="{56FC872A-6E95-4207-BAD8-B43FE8BE097D}" srcOrd="0" destOrd="0" presId="urn:microsoft.com/office/officeart/2005/8/layout/pList2"/>
    <dgm:cxn modelId="{5FA41890-2588-49F5-9439-4E679B25B183}" srcId="{DEFE213A-6634-4126-91C4-81EA1C9D5D80}" destId="{717FDA51-DFFF-4A25-A019-2498D4FC2E4B}" srcOrd="0" destOrd="0" parTransId="{5683D0B8-8A58-4D7F-A096-D5F3A86B090D}" sibTransId="{A1DB4915-FC81-433D-9B88-E4D617031AE0}"/>
    <dgm:cxn modelId="{7D1AE394-7D05-40C9-9B87-A66A88E0C001}" type="presOf" srcId="{DEFE213A-6634-4126-91C4-81EA1C9D5D80}" destId="{E2726D79-89DC-483F-A71D-2B60894D7171}" srcOrd="0" destOrd="0" presId="urn:microsoft.com/office/officeart/2005/8/layout/pList2"/>
    <dgm:cxn modelId="{8C8ED9B3-E77F-487A-B35A-BD6D0B2924D1}" srcId="{DEFE213A-6634-4126-91C4-81EA1C9D5D80}" destId="{77D40529-8108-41ED-BE6F-BAD2BF17A978}" srcOrd="2" destOrd="0" parTransId="{0A087C63-B520-4CBC-B201-148286213ACF}" sibTransId="{26614949-0A08-4EBE-872A-1BC349F59DB4}"/>
    <dgm:cxn modelId="{89E869C8-930C-4C20-BA43-551E488916F8}" type="presOf" srcId="{A1DB4915-FC81-433D-9B88-E4D617031AE0}" destId="{F9A25581-278D-4E42-9B2A-8D3C360F7D8B}" srcOrd="0" destOrd="0" presId="urn:microsoft.com/office/officeart/2005/8/layout/pList2"/>
    <dgm:cxn modelId="{9E9C02D3-7D75-4C5E-9680-EEF01C6C15FA}" type="presOf" srcId="{717FDA51-DFFF-4A25-A019-2498D4FC2E4B}" destId="{F23822A1-EC6F-4668-8571-ACF1510A5EC5}" srcOrd="0" destOrd="0" presId="urn:microsoft.com/office/officeart/2005/8/layout/pList2"/>
    <dgm:cxn modelId="{5A8C2153-3FB5-4B96-8B9D-58CF76E21A55}" type="presParOf" srcId="{E2726D79-89DC-483F-A71D-2B60894D7171}" destId="{38D85C6D-9357-4487-ACFC-FD8D24F8ECF2}" srcOrd="0" destOrd="0" presId="urn:microsoft.com/office/officeart/2005/8/layout/pList2"/>
    <dgm:cxn modelId="{35B49935-356D-4337-B79D-1ADB36C9B8EE}" type="presParOf" srcId="{E2726D79-89DC-483F-A71D-2B60894D7171}" destId="{841C7164-F491-4660-9695-8250E0C43664}" srcOrd="1" destOrd="0" presId="urn:microsoft.com/office/officeart/2005/8/layout/pList2"/>
    <dgm:cxn modelId="{2A8CBF91-5FD1-4C07-A0D6-BD2C66E1F8CD}" type="presParOf" srcId="{841C7164-F491-4660-9695-8250E0C43664}" destId="{E3ED841E-6027-4FD5-8182-EB34E1FABAFB}" srcOrd="0" destOrd="0" presId="urn:microsoft.com/office/officeart/2005/8/layout/pList2"/>
    <dgm:cxn modelId="{FB7EE595-1C73-4951-891C-7499EC8EB8E4}" type="presParOf" srcId="{E3ED841E-6027-4FD5-8182-EB34E1FABAFB}" destId="{F23822A1-EC6F-4668-8571-ACF1510A5EC5}" srcOrd="0" destOrd="0" presId="urn:microsoft.com/office/officeart/2005/8/layout/pList2"/>
    <dgm:cxn modelId="{59BDB46E-C575-4F98-8137-74A9813486DD}" type="presParOf" srcId="{E3ED841E-6027-4FD5-8182-EB34E1FABAFB}" destId="{81F53F24-7980-451F-81BD-0E77F3B47194}" srcOrd="1" destOrd="0" presId="urn:microsoft.com/office/officeart/2005/8/layout/pList2"/>
    <dgm:cxn modelId="{453249BD-0A46-46BF-97FA-05B48B8B5EEA}" type="presParOf" srcId="{E3ED841E-6027-4FD5-8182-EB34E1FABAFB}" destId="{D3C2A232-E9CA-410D-9530-CB6605AAF84F}" srcOrd="2" destOrd="0" presId="urn:microsoft.com/office/officeart/2005/8/layout/pList2"/>
    <dgm:cxn modelId="{CE8B27C4-623A-4977-945B-2EE13FF5F8CE}" type="presParOf" srcId="{841C7164-F491-4660-9695-8250E0C43664}" destId="{F9A25581-278D-4E42-9B2A-8D3C360F7D8B}" srcOrd="1" destOrd="0" presId="urn:microsoft.com/office/officeart/2005/8/layout/pList2"/>
    <dgm:cxn modelId="{08E748B8-67AE-4C87-9C14-21BD7A3FBC00}" type="presParOf" srcId="{841C7164-F491-4660-9695-8250E0C43664}" destId="{A8453A2E-C668-432D-9644-13AA50062513}" srcOrd="2" destOrd="0" presId="urn:microsoft.com/office/officeart/2005/8/layout/pList2"/>
    <dgm:cxn modelId="{5E720F4D-1238-49D8-98F3-1341F95D4481}" type="presParOf" srcId="{A8453A2E-C668-432D-9644-13AA50062513}" destId="{56FC872A-6E95-4207-BAD8-B43FE8BE097D}" srcOrd="0" destOrd="0" presId="urn:microsoft.com/office/officeart/2005/8/layout/pList2"/>
    <dgm:cxn modelId="{1BDBCC27-3A43-45EA-AE7C-1158AEEAA9E8}" type="presParOf" srcId="{A8453A2E-C668-432D-9644-13AA50062513}" destId="{3867BB3C-2568-470B-B5AB-0EA8517819F4}" srcOrd="1" destOrd="0" presId="urn:microsoft.com/office/officeart/2005/8/layout/pList2"/>
    <dgm:cxn modelId="{CA2F19F7-8F99-4EDB-9ACD-F5CED37A3B48}" type="presParOf" srcId="{A8453A2E-C668-432D-9644-13AA50062513}" destId="{EA42C263-F9B0-4E57-B9C1-9040783DC9A8}" srcOrd="2" destOrd="0" presId="urn:microsoft.com/office/officeart/2005/8/layout/pList2"/>
    <dgm:cxn modelId="{1F5CDAE8-7EBE-4A2A-B54B-2ADE3DCF4B42}" type="presParOf" srcId="{841C7164-F491-4660-9695-8250E0C43664}" destId="{4EC1E3F1-EDCB-4BB4-AE88-BD6F2DDC65DD}" srcOrd="3" destOrd="0" presId="urn:microsoft.com/office/officeart/2005/8/layout/pList2"/>
    <dgm:cxn modelId="{29B22D5F-AB48-40D0-A128-807E09F0DA55}" type="presParOf" srcId="{841C7164-F491-4660-9695-8250E0C43664}" destId="{AEFCD421-CB7C-48E5-9626-186BD0A92ADA}" srcOrd="4" destOrd="0" presId="urn:microsoft.com/office/officeart/2005/8/layout/pList2"/>
    <dgm:cxn modelId="{D3393F03-544A-42F4-98BC-9E3C61471FFF}" type="presParOf" srcId="{AEFCD421-CB7C-48E5-9626-186BD0A92ADA}" destId="{92F2E587-E30C-40BA-90DF-9E1D61DB888A}" srcOrd="0" destOrd="0" presId="urn:microsoft.com/office/officeart/2005/8/layout/pList2"/>
    <dgm:cxn modelId="{CEC5005A-E801-4358-82AD-CD1DD03E3F61}" type="presParOf" srcId="{AEFCD421-CB7C-48E5-9626-186BD0A92ADA}" destId="{62AAFF6E-09FA-46FB-B7E2-D74C3CA73A4D}" srcOrd="1" destOrd="0" presId="urn:microsoft.com/office/officeart/2005/8/layout/pList2"/>
    <dgm:cxn modelId="{B7DECB0E-CD53-4CF9-9A12-0BBC7937CE6A}" type="presParOf" srcId="{AEFCD421-CB7C-48E5-9626-186BD0A92ADA}" destId="{1A1C2A78-95CA-486D-978F-50CD5B24D8DB}" srcOrd="2" destOrd="0" presId="urn:microsoft.com/office/officeart/2005/8/layout/p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9A27DC-210B-4375-940C-A23C756C0F92}" type="doc">
      <dgm:prSet loTypeId="urn:microsoft.com/office/officeart/2005/8/layout/vList4" loCatId="picture" qsTypeId="urn:microsoft.com/office/officeart/2005/8/quickstyle/simple1" qsCatId="simple" csTypeId="urn:microsoft.com/office/officeart/2005/8/colors/colorful1" csCatId="colorful" phldr="1"/>
      <dgm:spPr/>
      <dgm:t>
        <a:bodyPr/>
        <a:lstStyle/>
        <a:p>
          <a:endParaRPr lang="en-GB"/>
        </a:p>
      </dgm:t>
    </dgm:pt>
    <dgm:pt modelId="{1F714119-19F1-46D0-BF2C-3AC427BCA43A}">
      <dgm:prSet phldrT="[Text]"/>
      <dgm:spPr/>
      <dgm:t>
        <a:bodyPr/>
        <a:lstStyle/>
        <a:p>
          <a:r>
            <a:rPr lang="en-GB" dirty="0"/>
            <a:t>Revolving Development Fund</a:t>
          </a:r>
        </a:p>
      </dgm:t>
    </dgm:pt>
    <dgm:pt modelId="{8888A41D-D5E1-4C91-8A56-053D8AC5A1C3}" type="parTrans" cxnId="{29DB9FA5-2983-43EF-BA5E-D5D871C25FC7}">
      <dgm:prSet/>
      <dgm:spPr/>
      <dgm:t>
        <a:bodyPr/>
        <a:lstStyle/>
        <a:p>
          <a:endParaRPr lang="en-GB"/>
        </a:p>
      </dgm:t>
    </dgm:pt>
    <dgm:pt modelId="{10E6BCA8-AE01-4CC4-A5A4-560CE3A02EFD}" type="sibTrans" cxnId="{29DB9FA5-2983-43EF-BA5E-D5D871C25FC7}">
      <dgm:prSet/>
      <dgm:spPr/>
      <dgm:t>
        <a:bodyPr/>
        <a:lstStyle/>
        <a:p>
          <a:endParaRPr lang="en-GB"/>
        </a:p>
      </dgm:t>
    </dgm:pt>
    <dgm:pt modelId="{41595574-7B02-4CFF-B2BD-E7CABAE7CE02}">
      <dgm:prSet phldrT="[Text]"/>
      <dgm:spPr/>
      <dgm:t>
        <a:bodyPr/>
        <a:lstStyle/>
        <a:p>
          <a:r>
            <a:rPr lang="en-GB" dirty="0"/>
            <a:t>Redevelopment brief has now been approved which sets out the parameters for development on this site. </a:t>
          </a:r>
        </a:p>
      </dgm:t>
    </dgm:pt>
    <dgm:pt modelId="{70EB18FF-B737-4479-A71E-FBF38DD7D46C}" type="parTrans" cxnId="{F11327A3-036E-4268-9E4D-9162CBFA6213}">
      <dgm:prSet/>
      <dgm:spPr/>
      <dgm:t>
        <a:bodyPr/>
        <a:lstStyle/>
        <a:p>
          <a:endParaRPr lang="en-GB"/>
        </a:p>
      </dgm:t>
    </dgm:pt>
    <dgm:pt modelId="{7439D2AF-3A04-4830-9D21-292ABA76E1E6}" type="sibTrans" cxnId="{F11327A3-036E-4268-9E4D-9162CBFA6213}">
      <dgm:prSet/>
      <dgm:spPr/>
      <dgm:t>
        <a:bodyPr/>
        <a:lstStyle/>
        <a:p>
          <a:endParaRPr lang="en-GB"/>
        </a:p>
      </dgm:t>
    </dgm:pt>
    <dgm:pt modelId="{6E9268C9-5A75-474D-8A4B-20AF1F51E9A2}">
      <dgm:prSet phldrT="[Text]"/>
      <dgm:spPr/>
      <dgm:t>
        <a:bodyPr/>
        <a:lstStyle/>
        <a:p>
          <a:r>
            <a:rPr lang="en-GB" dirty="0"/>
            <a:t>Saxon Street / Transport Hub</a:t>
          </a:r>
        </a:p>
      </dgm:t>
    </dgm:pt>
    <dgm:pt modelId="{7D60702A-DECD-401E-9D45-4A302CFA8724}" type="parTrans" cxnId="{5A2AFEF0-17C4-4D1D-BE2C-49E297C98EC6}">
      <dgm:prSet/>
      <dgm:spPr/>
      <dgm:t>
        <a:bodyPr/>
        <a:lstStyle/>
        <a:p>
          <a:endParaRPr lang="en-GB"/>
        </a:p>
      </dgm:t>
    </dgm:pt>
    <dgm:pt modelId="{395753E3-4F66-4A2A-8C3C-17C2F9EB9596}" type="sibTrans" cxnId="{5A2AFEF0-17C4-4D1D-BE2C-49E297C98EC6}">
      <dgm:prSet/>
      <dgm:spPr/>
      <dgm:t>
        <a:bodyPr/>
        <a:lstStyle/>
        <a:p>
          <a:endParaRPr lang="en-GB"/>
        </a:p>
      </dgm:t>
    </dgm:pt>
    <dgm:pt modelId="{6E31B5AA-8281-4F63-8AB1-69541B69F6DC}">
      <dgm:prSet phldrT="[Text]"/>
      <dgm:spPr/>
      <dgm:t>
        <a:bodyPr/>
        <a:lstStyle/>
        <a:p>
          <a:r>
            <a:rPr lang="en-GB" dirty="0"/>
            <a:t>Technical survey work underway which will help inform scheme designs</a:t>
          </a:r>
        </a:p>
      </dgm:t>
    </dgm:pt>
    <dgm:pt modelId="{688737ED-ECAA-4A6A-98E0-30826A921098}" type="parTrans" cxnId="{F68895F3-C9BB-4E4F-8483-462A0EA7BDBE}">
      <dgm:prSet/>
      <dgm:spPr/>
      <dgm:t>
        <a:bodyPr/>
        <a:lstStyle/>
        <a:p>
          <a:endParaRPr lang="en-GB"/>
        </a:p>
      </dgm:t>
    </dgm:pt>
    <dgm:pt modelId="{12C2BDB9-B106-44FE-A21C-AB796367F553}" type="sibTrans" cxnId="{F68895F3-C9BB-4E4F-8483-462A0EA7BDBE}">
      <dgm:prSet/>
      <dgm:spPr/>
      <dgm:t>
        <a:bodyPr/>
        <a:lstStyle/>
        <a:p>
          <a:endParaRPr lang="en-GB"/>
        </a:p>
      </dgm:t>
    </dgm:pt>
    <dgm:pt modelId="{338EBC4E-454F-4C77-9152-2344AC42E792}">
      <dgm:prSet phldrT="[Text]"/>
      <dgm:spPr/>
      <dgm:t>
        <a:bodyPr/>
        <a:lstStyle/>
        <a:p>
          <a:r>
            <a:rPr lang="en-GB" dirty="0"/>
            <a:t>Queensway &amp; Aylesbury Street </a:t>
          </a:r>
        </a:p>
      </dgm:t>
    </dgm:pt>
    <dgm:pt modelId="{CF15879A-06D7-4DA6-9160-9A8FF041119F}" type="parTrans" cxnId="{F3CE86A1-ED88-4FB8-83E9-8D5219E7F7FF}">
      <dgm:prSet/>
      <dgm:spPr/>
      <dgm:t>
        <a:bodyPr/>
        <a:lstStyle/>
        <a:p>
          <a:endParaRPr lang="en-GB"/>
        </a:p>
      </dgm:t>
    </dgm:pt>
    <dgm:pt modelId="{DA630848-13AC-4475-945E-92914FDF7318}" type="sibTrans" cxnId="{F3CE86A1-ED88-4FB8-83E9-8D5219E7F7FF}">
      <dgm:prSet/>
      <dgm:spPr/>
      <dgm:t>
        <a:bodyPr/>
        <a:lstStyle/>
        <a:p>
          <a:endParaRPr lang="en-GB"/>
        </a:p>
      </dgm:t>
    </dgm:pt>
    <dgm:pt modelId="{6A747D6F-E858-453C-A943-E868A709975B}">
      <dgm:prSet phldrT="[Text]"/>
      <dgm:spPr/>
      <dgm:t>
        <a:bodyPr/>
        <a:lstStyle/>
        <a:p>
          <a:r>
            <a:rPr lang="en-GB" dirty="0"/>
            <a:t>Technical survey work underway which will help inform scheme designs</a:t>
          </a:r>
        </a:p>
      </dgm:t>
    </dgm:pt>
    <dgm:pt modelId="{17B40063-695C-44C6-9113-C42888785A81}" type="parTrans" cxnId="{72EA8ADF-B890-4839-AD95-22B743AACD5B}">
      <dgm:prSet/>
      <dgm:spPr/>
      <dgm:t>
        <a:bodyPr/>
        <a:lstStyle/>
        <a:p>
          <a:endParaRPr lang="en-GB"/>
        </a:p>
      </dgm:t>
    </dgm:pt>
    <dgm:pt modelId="{36B5C7E5-EC3D-4D57-8B17-AD9ABD27A0C8}" type="sibTrans" cxnId="{72EA8ADF-B890-4839-AD95-22B743AACD5B}">
      <dgm:prSet/>
      <dgm:spPr/>
      <dgm:t>
        <a:bodyPr/>
        <a:lstStyle/>
        <a:p>
          <a:endParaRPr lang="en-GB"/>
        </a:p>
      </dgm:t>
    </dgm:pt>
    <dgm:pt modelId="{9DB17808-8642-4DC9-B978-3BAAA592F1EF}">
      <dgm:prSet phldrT="[Text]"/>
      <dgm:spPr/>
      <dgm:t>
        <a:bodyPr/>
        <a:lstStyle/>
        <a:p>
          <a:r>
            <a:rPr lang="en-GB" dirty="0"/>
            <a:t>Looking to seek a development partner later this year with the potential redevelopment happening in 2026</a:t>
          </a:r>
        </a:p>
      </dgm:t>
    </dgm:pt>
    <dgm:pt modelId="{3EA33358-E970-4A74-B928-2B53B9207A5F}" type="parTrans" cxnId="{5F278BAB-4907-48D0-BAC6-EF0A0F23B079}">
      <dgm:prSet/>
      <dgm:spPr/>
      <dgm:t>
        <a:bodyPr/>
        <a:lstStyle/>
        <a:p>
          <a:endParaRPr lang="en-GB"/>
        </a:p>
      </dgm:t>
    </dgm:pt>
    <dgm:pt modelId="{309EE65B-2470-4692-B007-2F51178C516A}" type="sibTrans" cxnId="{5F278BAB-4907-48D0-BAC6-EF0A0F23B079}">
      <dgm:prSet/>
      <dgm:spPr/>
      <dgm:t>
        <a:bodyPr/>
        <a:lstStyle/>
        <a:p>
          <a:endParaRPr lang="en-GB"/>
        </a:p>
      </dgm:t>
    </dgm:pt>
    <dgm:pt modelId="{AADD96A2-E67D-4B49-9F18-635B368DAD71}">
      <dgm:prSet phldrT="[Text]"/>
      <dgm:spPr/>
      <dgm:t>
        <a:bodyPr/>
        <a:lstStyle/>
        <a:p>
          <a:r>
            <a:rPr lang="en-GB" dirty="0"/>
            <a:t>Former Sainsburys to be demolished this summer</a:t>
          </a:r>
        </a:p>
      </dgm:t>
    </dgm:pt>
    <dgm:pt modelId="{CB5CA8A3-99FA-4015-97ED-C89F500B8A29}" type="parTrans" cxnId="{A890992F-3810-4830-AD97-D6E0FCC910EC}">
      <dgm:prSet/>
      <dgm:spPr/>
      <dgm:t>
        <a:bodyPr/>
        <a:lstStyle/>
        <a:p>
          <a:endParaRPr lang="en-GB"/>
        </a:p>
      </dgm:t>
    </dgm:pt>
    <dgm:pt modelId="{65E589BA-363C-4D43-872E-B0329B75BB3A}" type="sibTrans" cxnId="{A890992F-3810-4830-AD97-D6E0FCC910EC}">
      <dgm:prSet/>
      <dgm:spPr/>
      <dgm:t>
        <a:bodyPr/>
        <a:lstStyle/>
        <a:p>
          <a:endParaRPr lang="en-GB"/>
        </a:p>
      </dgm:t>
    </dgm:pt>
    <dgm:pt modelId="{E2DB9D21-BCB5-4496-AD56-59D8715E5EA1}">
      <dgm:prSet phldrT="[Text]"/>
      <dgm:spPr/>
      <dgm:t>
        <a:bodyPr/>
        <a:lstStyle/>
        <a:p>
          <a:r>
            <a:rPr lang="en-GB" dirty="0"/>
            <a:t>Plan is to improve connectivity and provide enhanced pedestrianisation between Queensway and the Train station</a:t>
          </a:r>
        </a:p>
      </dgm:t>
    </dgm:pt>
    <dgm:pt modelId="{2F7D5CBD-C3AB-4E6F-B3AA-897386F7F842}" type="parTrans" cxnId="{26C17322-C89F-40A3-9DCA-BFF37345C093}">
      <dgm:prSet/>
      <dgm:spPr/>
      <dgm:t>
        <a:bodyPr/>
        <a:lstStyle/>
        <a:p>
          <a:endParaRPr lang="en-GB"/>
        </a:p>
      </dgm:t>
    </dgm:pt>
    <dgm:pt modelId="{9C096082-A8EF-4195-A435-96A680A370FF}" type="sibTrans" cxnId="{26C17322-C89F-40A3-9DCA-BFF37345C093}">
      <dgm:prSet/>
      <dgm:spPr/>
      <dgm:t>
        <a:bodyPr/>
        <a:lstStyle/>
        <a:p>
          <a:endParaRPr lang="en-GB"/>
        </a:p>
      </dgm:t>
    </dgm:pt>
    <dgm:pt modelId="{FFF8328E-B3D3-42DF-B349-B33560A4A315}">
      <dgm:prSet phldrT="[Text]"/>
      <dgm:spPr/>
      <dgm:t>
        <a:bodyPr/>
        <a:lstStyle/>
        <a:p>
          <a:r>
            <a:rPr lang="en-GB" dirty="0"/>
            <a:t>Plan is to make both streets more pedestrian friendly and create a more useable space which includes new pathing, street furniture, planters, rationalised parking and space for shops to extend onto the street</a:t>
          </a:r>
        </a:p>
      </dgm:t>
    </dgm:pt>
    <dgm:pt modelId="{6F2C8252-66D7-4188-9901-6B2584310867}" type="parTrans" cxnId="{E93AD842-42D7-404E-9711-B330D8783B76}">
      <dgm:prSet/>
      <dgm:spPr/>
      <dgm:t>
        <a:bodyPr/>
        <a:lstStyle/>
        <a:p>
          <a:endParaRPr lang="en-GB"/>
        </a:p>
      </dgm:t>
    </dgm:pt>
    <dgm:pt modelId="{FA45A6C1-B4AE-4D9E-BB5D-C73A4DEEF9AD}" type="sibTrans" cxnId="{E93AD842-42D7-404E-9711-B330D8783B76}">
      <dgm:prSet/>
      <dgm:spPr/>
      <dgm:t>
        <a:bodyPr/>
        <a:lstStyle/>
        <a:p>
          <a:endParaRPr lang="en-GB"/>
        </a:p>
      </dgm:t>
    </dgm:pt>
    <dgm:pt modelId="{5654236B-86A4-4D66-9252-0636E7D9077D}" type="pres">
      <dgm:prSet presAssocID="{489A27DC-210B-4375-940C-A23C756C0F92}" presName="linear" presStyleCnt="0">
        <dgm:presLayoutVars>
          <dgm:dir/>
          <dgm:resizeHandles val="exact"/>
        </dgm:presLayoutVars>
      </dgm:prSet>
      <dgm:spPr/>
    </dgm:pt>
    <dgm:pt modelId="{3BE4AF24-F24F-4E17-B832-CE3174B11502}" type="pres">
      <dgm:prSet presAssocID="{1F714119-19F1-46D0-BF2C-3AC427BCA43A}" presName="comp" presStyleCnt="0"/>
      <dgm:spPr/>
    </dgm:pt>
    <dgm:pt modelId="{C65CDB0E-0C28-40CD-9382-21509FE7FDDB}" type="pres">
      <dgm:prSet presAssocID="{1F714119-19F1-46D0-BF2C-3AC427BCA43A}" presName="box" presStyleLbl="node1" presStyleIdx="0" presStyleCnt="3"/>
      <dgm:spPr/>
    </dgm:pt>
    <dgm:pt modelId="{2682FDA6-239A-44D3-B997-E730480EDD3D}" type="pres">
      <dgm:prSet presAssocID="{1F714119-19F1-46D0-BF2C-3AC427BCA43A}" presName="img" presStyleLbl="fgImgPlace1" presStyleIdx="0" presStyleCnt="3"/>
      <dgm:spPr>
        <a:blipFill rotWithShape="1">
          <a:blip xmlns:r="http://schemas.openxmlformats.org/officeDocument/2006/relationships" r:embed="rId1"/>
          <a:srcRect/>
          <a:stretch>
            <a:fillRect t="-6000" b="-6000"/>
          </a:stretch>
        </a:blipFill>
      </dgm:spPr>
    </dgm:pt>
    <dgm:pt modelId="{B4A7BA32-A507-4EE8-9DF1-29A50002F346}" type="pres">
      <dgm:prSet presAssocID="{1F714119-19F1-46D0-BF2C-3AC427BCA43A}" presName="text" presStyleLbl="node1" presStyleIdx="0" presStyleCnt="3">
        <dgm:presLayoutVars>
          <dgm:bulletEnabled val="1"/>
        </dgm:presLayoutVars>
      </dgm:prSet>
      <dgm:spPr/>
    </dgm:pt>
    <dgm:pt modelId="{8F76FD36-983C-4623-B4E8-2E0FC5199E95}" type="pres">
      <dgm:prSet presAssocID="{10E6BCA8-AE01-4CC4-A5A4-560CE3A02EFD}" presName="spacer" presStyleCnt="0"/>
      <dgm:spPr/>
    </dgm:pt>
    <dgm:pt modelId="{656177F1-1713-490C-B0C3-61B2E389B2DC}" type="pres">
      <dgm:prSet presAssocID="{6E9268C9-5A75-474D-8A4B-20AF1F51E9A2}" presName="comp" presStyleCnt="0"/>
      <dgm:spPr/>
    </dgm:pt>
    <dgm:pt modelId="{000F5694-0EFF-49C3-985D-B67E933A3002}" type="pres">
      <dgm:prSet presAssocID="{6E9268C9-5A75-474D-8A4B-20AF1F51E9A2}" presName="box" presStyleLbl="node1" presStyleIdx="1" presStyleCnt="3"/>
      <dgm:spPr/>
    </dgm:pt>
    <dgm:pt modelId="{87A31E01-4F49-4ADE-896B-B343F31CFA0D}" type="pres">
      <dgm:prSet presAssocID="{6E9268C9-5A75-474D-8A4B-20AF1F51E9A2}" presName="img" presStyleLbl="fgImgPlace1" presStyleIdx="1" presStyleCnt="3"/>
      <dgm:spPr>
        <a:blipFill rotWithShape="1">
          <a:blip xmlns:r="http://schemas.openxmlformats.org/officeDocument/2006/relationships" r:embed="rId2"/>
          <a:srcRect/>
          <a:stretch>
            <a:fillRect t="-6000" b="-6000"/>
          </a:stretch>
        </a:blipFill>
      </dgm:spPr>
    </dgm:pt>
    <dgm:pt modelId="{00526982-3921-4EC6-83A8-BFF4574B1206}" type="pres">
      <dgm:prSet presAssocID="{6E9268C9-5A75-474D-8A4B-20AF1F51E9A2}" presName="text" presStyleLbl="node1" presStyleIdx="1" presStyleCnt="3">
        <dgm:presLayoutVars>
          <dgm:bulletEnabled val="1"/>
        </dgm:presLayoutVars>
      </dgm:prSet>
      <dgm:spPr/>
    </dgm:pt>
    <dgm:pt modelId="{E5824ECF-AFF7-4879-A1A7-2A4911C880A5}" type="pres">
      <dgm:prSet presAssocID="{395753E3-4F66-4A2A-8C3C-17C2F9EB9596}" presName="spacer" presStyleCnt="0"/>
      <dgm:spPr/>
    </dgm:pt>
    <dgm:pt modelId="{F667DAA5-C7AF-4826-BEA8-93C2F782A1A3}" type="pres">
      <dgm:prSet presAssocID="{338EBC4E-454F-4C77-9152-2344AC42E792}" presName="comp" presStyleCnt="0"/>
      <dgm:spPr/>
    </dgm:pt>
    <dgm:pt modelId="{044FA6F6-AB80-4AAB-B6CF-ADA07965663A}" type="pres">
      <dgm:prSet presAssocID="{338EBC4E-454F-4C77-9152-2344AC42E792}" presName="box" presStyleLbl="node1" presStyleIdx="2" presStyleCnt="3"/>
      <dgm:spPr/>
    </dgm:pt>
    <dgm:pt modelId="{B33C86EA-1C60-46C0-BF8D-D5E24B75F227}" type="pres">
      <dgm:prSet presAssocID="{338EBC4E-454F-4C77-9152-2344AC42E792}" presName="img" presStyleLbl="fgImgPlace1" presStyleIdx="2" presStyleCnt="3"/>
      <dgm:spPr>
        <a:blipFill rotWithShape="1">
          <a:blip xmlns:r="http://schemas.openxmlformats.org/officeDocument/2006/relationships" r:embed="rId3"/>
          <a:srcRect/>
          <a:stretch>
            <a:fillRect t="-13000" b="-13000"/>
          </a:stretch>
        </a:blipFill>
      </dgm:spPr>
    </dgm:pt>
    <dgm:pt modelId="{4609BE8A-3344-4DCC-8439-E796EA237C8D}" type="pres">
      <dgm:prSet presAssocID="{338EBC4E-454F-4C77-9152-2344AC42E792}" presName="text" presStyleLbl="node1" presStyleIdx="2" presStyleCnt="3">
        <dgm:presLayoutVars>
          <dgm:bulletEnabled val="1"/>
        </dgm:presLayoutVars>
      </dgm:prSet>
      <dgm:spPr/>
    </dgm:pt>
  </dgm:ptLst>
  <dgm:cxnLst>
    <dgm:cxn modelId="{617A4800-D29E-46CD-8D50-AA638F04FEF9}" type="presOf" srcId="{489A27DC-210B-4375-940C-A23C756C0F92}" destId="{5654236B-86A4-4D66-9252-0636E7D9077D}" srcOrd="0" destOrd="0" presId="urn:microsoft.com/office/officeart/2005/8/layout/vList4"/>
    <dgm:cxn modelId="{894F9A17-7239-4C13-B027-E5ECCD58947E}" type="presOf" srcId="{6E9268C9-5A75-474D-8A4B-20AF1F51E9A2}" destId="{000F5694-0EFF-49C3-985D-B67E933A3002}" srcOrd="0" destOrd="0" presId="urn:microsoft.com/office/officeart/2005/8/layout/vList4"/>
    <dgm:cxn modelId="{26C17322-C89F-40A3-9DCA-BFF37345C093}" srcId="{6E9268C9-5A75-474D-8A4B-20AF1F51E9A2}" destId="{E2DB9D21-BCB5-4496-AD56-59D8715E5EA1}" srcOrd="1" destOrd="0" parTransId="{2F7D5CBD-C3AB-4E6F-B3AA-897386F7F842}" sibTransId="{9C096082-A8EF-4195-A435-96A680A370FF}"/>
    <dgm:cxn modelId="{8ED7D127-E9F5-41C0-A13A-9AA8F19C470A}" type="presOf" srcId="{AADD96A2-E67D-4B49-9F18-635B368DAD71}" destId="{C65CDB0E-0C28-40CD-9382-21509FE7FDDB}" srcOrd="0" destOrd="3" presId="urn:microsoft.com/office/officeart/2005/8/layout/vList4"/>
    <dgm:cxn modelId="{3A980D2E-284A-482D-9E65-1EE0064D9FF3}" type="presOf" srcId="{6A747D6F-E858-453C-A943-E868A709975B}" destId="{4609BE8A-3344-4DCC-8439-E796EA237C8D}" srcOrd="1" destOrd="1" presId="urn:microsoft.com/office/officeart/2005/8/layout/vList4"/>
    <dgm:cxn modelId="{917C372F-99A1-403E-833A-E5BE7805357A}" type="presOf" srcId="{FFF8328E-B3D3-42DF-B349-B33560A4A315}" destId="{4609BE8A-3344-4DCC-8439-E796EA237C8D}" srcOrd="1" destOrd="2" presId="urn:microsoft.com/office/officeart/2005/8/layout/vList4"/>
    <dgm:cxn modelId="{A890992F-3810-4830-AD97-D6E0FCC910EC}" srcId="{1F714119-19F1-46D0-BF2C-3AC427BCA43A}" destId="{AADD96A2-E67D-4B49-9F18-635B368DAD71}" srcOrd="2" destOrd="0" parTransId="{CB5CA8A3-99FA-4015-97ED-C89F500B8A29}" sibTransId="{65E589BA-363C-4D43-872E-B0329B75BB3A}"/>
    <dgm:cxn modelId="{25AF6233-D107-43E2-B942-1E901CB33D0D}" type="presOf" srcId="{1F714119-19F1-46D0-BF2C-3AC427BCA43A}" destId="{B4A7BA32-A507-4EE8-9DF1-29A50002F346}" srcOrd="1" destOrd="0" presId="urn:microsoft.com/office/officeart/2005/8/layout/vList4"/>
    <dgm:cxn modelId="{E5798F3B-4682-42C4-9730-D0551D00641F}" type="presOf" srcId="{1F714119-19F1-46D0-BF2C-3AC427BCA43A}" destId="{C65CDB0E-0C28-40CD-9382-21509FE7FDDB}" srcOrd="0" destOrd="0" presId="urn:microsoft.com/office/officeart/2005/8/layout/vList4"/>
    <dgm:cxn modelId="{BD382D60-ABC2-40EB-AA5C-2B2574E9D961}" type="presOf" srcId="{41595574-7B02-4CFF-B2BD-E7CABAE7CE02}" destId="{B4A7BA32-A507-4EE8-9DF1-29A50002F346}" srcOrd="1" destOrd="1" presId="urn:microsoft.com/office/officeart/2005/8/layout/vList4"/>
    <dgm:cxn modelId="{E93AD842-42D7-404E-9711-B330D8783B76}" srcId="{338EBC4E-454F-4C77-9152-2344AC42E792}" destId="{FFF8328E-B3D3-42DF-B349-B33560A4A315}" srcOrd="1" destOrd="0" parTransId="{6F2C8252-66D7-4188-9901-6B2584310867}" sibTransId="{FA45A6C1-B4AE-4D9E-BB5D-C73A4DEEF9AD}"/>
    <dgm:cxn modelId="{C004F244-D98F-4B0C-B5D1-FD263607143D}" type="presOf" srcId="{6E31B5AA-8281-4F63-8AB1-69541B69F6DC}" destId="{000F5694-0EFF-49C3-985D-B67E933A3002}" srcOrd="0" destOrd="1" presId="urn:microsoft.com/office/officeart/2005/8/layout/vList4"/>
    <dgm:cxn modelId="{F5E75B79-D72F-420F-AC36-3DDE390467E2}" type="presOf" srcId="{6E31B5AA-8281-4F63-8AB1-69541B69F6DC}" destId="{00526982-3921-4EC6-83A8-BFF4574B1206}" srcOrd="1" destOrd="1" presId="urn:microsoft.com/office/officeart/2005/8/layout/vList4"/>
    <dgm:cxn modelId="{0E4FE788-CC13-4273-A5C4-337895CC41DA}" type="presOf" srcId="{AADD96A2-E67D-4B49-9F18-635B368DAD71}" destId="{B4A7BA32-A507-4EE8-9DF1-29A50002F346}" srcOrd="1" destOrd="3" presId="urn:microsoft.com/office/officeart/2005/8/layout/vList4"/>
    <dgm:cxn modelId="{BF06F68F-EE45-4961-8C1E-17BB5D381C47}" type="presOf" srcId="{338EBC4E-454F-4C77-9152-2344AC42E792}" destId="{4609BE8A-3344-4DCC-8439-E796EA237C8D}" srcOrd="1" destOrd="0" presId="urn:microsoft.com/office/officeart/2005/8/layout/vList4"/>
    <dgm:cxn modelId="{749A8A94-3106-4300-9591-289503F6594A}" type="presOf" srcId="{9DB17808-8642-4DC9-B978-3BAAA592F1EF}" destId="{C65CDB0E-0C28-40CD-9382-21509FE7FDDB}" srcOrd="0" destOrd="2" presId="urn:microsoft.com/office/officeart/2005/8/layout/vList4"/>
    <dgm:cxn modelId="{F3CE86A1-ED88-4FB8-83E9-8D5219E7F7FF}" srcId="{489A27DC-210B-4375-940C-A23C756C0F92}" destId="{338EBC4E-454F-4C77-9152-2344AC42E792}" srcOrd="2" destOrd="0" parTransId="{CF15879A-06D7-4DA6-9160-9A8FF041119F}" sibTransId="{DA630848-13AC-4475-945E-92914FDF7318}"/>
    <dgm:cxn modelId="{F11327A3-036E-4268-9E4D-9162CBFA6213}" srcId="{1F714119-19F1-46D0-BF2C-3AC427BCA43A}" destId="{41595574-7B02-4CFF-B2BD-E7CABAE7CE02}" srcOrd="0" destOrd="0" parTransId="{70EB18FF-B737-4479-A71E-FBF38DD7D46C}" sibTransId="{7439D2AF-3A04-4830-9D21-292ABA76E1E6}"/>
    <dgm:cxn modelId="{A03D8AA3-1192-4476-BF06-E1D0E5F06231}" type="presOf" srcId="{E2DB9D21-BCB5-4496-AD56-59D8715E5EA1}" destId="{00526982-3921-4EC6-83A8-BFF4574B1206}" srcOrd="1" destOrd="2" presId="urn:microsoft.com/office/officeart/2005/8/layout/vList4"/>
    <dgm:cxn modelId="{29DB9FA5-2983-43EF-BA5E-D5D871C25FC7}" srcId="{489A27DC-210B-4375-940C-A23C756C0F92}" destId="{1F714119-19F1-46D0-BF2C-3AC427BCA43A}" srcOrd="0" destOrd="0" parTransId="{8888A41D-D5E1-4C91-8A56-053D8AC5A1C3}" sibTransId="{10E6BCA8-AE01-4CC4-A5A4-560CE3A02EFD}"/>
    <dgm:cxn modelId="{5F278BAB-4907-48D0-BAC6-EF0A0F23B079}" srcId="{1F714119-19F1-46D0-BF2C-3AC427BCA43A}" destId="{9DB17808-8642-4DC9-B978-3BAAA592F1EF}" srcOrd="1" destOrd="0" parTransId="{3EA33358-E970-4A74-B928-2B53B9207A5F}" sibTransId="{309EE65B-2470-4692-B007-2F51178C516A}"/>
    <dgm:cxn modelId="{815BCDBD-30FE-4C9F-9194-FAB8AA5048A2}" type="presOf" srcId="{E2DB9D21-BCB5-4496-AD56-59D8715E5EA1}" destId="{000F5694-0EFF-49C3-985D-B67E933A3002}" srcOrd="0" destOrd="2" presId="urn:microsoft.com/office/officeart/2005/8/layout/vList4"/>
    <dgm:cxn modelId="{05ED63C8-7110-461C-9D3B-C31A306F96BA}" type="presOf" srcId="{6A747D6F-E858-453C-A943-E868A709975B}" destId="{044FA6F6-AB80-4AAB-B6CF-ADA07965663A}" srcOrd="0" destOrd="1" presId="urn:microsoft.com/office/officeart/2005/8/layout/vList4"/>
    <dgm:cxn modelId="{D67D71CA-A585-4576-B84B-BDAAB357C267}" type="presOf" srcId="{6E9268C9-5A75-474D-8A4B-20AF1F51E9A2}" destId="{00526982-3921-4EC6-83A8-BFF4574B1206}" srcOrd="1" destOrd="0" presId="urn:microsoft.com/office/officeart/2005/8/layout/vList4"/>
    <dgm:cxn modelId="{AC4E72CE-32ED-4393-9746-74C3C70DB0C2}" type="presOf" srcId="{9DB17808-8642-4DC9-B978-3BAAA592F1EF}" destId="{B4A7BA32-A507-4EE8-9DF1-29A50002F346}" srcOrd="1" destOrd="2" presId="urn:microsoft.com/office/officeart/2005/8/layout/vList4"/>
    <dgm:cxn modelId="{12B183DE-13F1-4D8C-92B2-6C09597FA3EC}" type="presOf" srcId="{338EBC4E-454F-4C77-9152-2344AC42E792}" destId="{044FA6F6-AB80-4AAB-B6CF-ADA07965663A}" srcOrd="0" destOrd="0" presId="urn:microsoft.com/office/officeart/2005/8/layout/vList4"/>
    <dgm:cxn modelId="{72EA8ADF-B890-4839-AD95-22B743AACD5B}" srcId="{338EBC4E-454F-4C77-9152-2344AC42E792}" destId="{6A747D6F-E858-453C-A943-E868A709975B}" srcOrd="0" destOrd="0" parTransId="{17B40063-695C-44C6-9113-C42888785A81}" sibTransId="{36B5C7E5-EC3D-4D57-8B17-AD9ABD27A0C8}"/>
    <dgm:cxn modelId="{8815A5F0-66BF-4014-A8A6-1557650A16D2}" type="presOf" srcId="{41595574-7B02-4CFF-B2BD-E7CABAE7CE02}" destId="{C65CDB0E-0C28-40CD-9382-21509FE7FDDB}" srcOrd="0" destOrd="1" presId="urn:microsoft.com/office/officeart/2005/8/layout/vList4"/>
    <dgm:cxn modelId="{5A2AFEF0-17C4-4D1D-BE2C-49E297C98EC6}" srcId="{489A27DC-210B-4375-940C-A23C756C0F92}" destId="{6E9268C9-5A75-474D-8A4B-20AF1F51E9A2}" srcOrd="1" destOrd="0" parTransId="{7D60702A-DECD-401E-9D45-4A302CFA8724}" sibTransId="{395753E3-4F66-4A2A-8C3C-17C2F9EB9596}"/>
    <dgm:cxn modelId="{F68895F3-C9BB-4E4F-8483-462A0EA7BDBE}" srcId="{6E9268C9-5A75-474D-8A4B-20AF1F51E9A2}" destId="{6E31B5AA-8281-4F63-8AB1-69541B69F6DC}" srcOrd="0" destOrd="0" parTransId="{688737ED-ECAA-4A6A-98E0-30826A921098}" sibTransId="{12C2BDB9-B106-44FE-A21C-AB796367F553}"/>
    <dgm:cxn modelId="{E6EC71FA-F01A-4273-BEBD-891444120FA4}" type="presOf" srcId="{FFF8328E-B3D3-42DF-B349-B33560A4A315}" destId="{044FA6F6-AB80-4AAB-B6CF-ADA07965663A}" srcOrd="0" destOrd="2" presId="urn:microsoft.com/office/officeart/2005/8/layout/vList4"/>
    <dgm:cxn modelId="{A06641AE-A661-40F2-8DBE-143D33181720}" type="presParOf" srcId="{5654236B-86A4-4D66-9252-0636E7D9077D}" destId="{3BE4AF24-F24F-4E17-B832-CE3174B11502}" srcOrd="0" destOrd="0" presId="urn:microsoft.com/office/officeart/2005/8/layout/vList4"/>
    <dgm:cxn modelId="{7C99C21A-B157-489C-9D3E-380A80E72EC7}" type="presParOf" srcId="{3BE4AF24-F24F-4E17-B832-CE3174B11502}" destId="{C65CDB0E-0C28-40CD-9382-21509FE7FDDB}" srcOrd="0" destOrd="0" presId="urn:microsoft.com/office/officeart/2005/8/layout/vList4"/>
    <dgm:cxn modelId="{A89572E4-029D-4B77-93CC-CC590369F92B}" type="presParOf" srcId="{3BE4AF24-F24F-4E17-B832-CE3174B11502}" destId="{2682FDA6-239A-44D3-B997-E730480EDD3D}" srcOrd="1" destOrd="0" presId="urn:microsoft.com/office/officeart/2005/8/layout/vList4"/>
    <dgm:cxn modelId="{2AB719E4-416A-494A-8601-E0A07B6B51B7}" type="presParOf" srcId="{3BE4AF24-F24F-4E17-B832-CE3174B11502}" destId="{B4A7BA32-A507-4EE8-9DF1-29A50002F346}" srcOrd="2" destOrd="0" presId="urn:microsoft.com/office/officeart/2005/8/layout/vList4"/>
    <dgm:cxn modelId="{EA6385B9-89D9-4D0D-A3B4-249463657AD3}" type="presParOf" srcId="{5654236B-86A4-4D66-9252-0636E7D9077D}" destId="{8F76FD36-983C-4623-B4E8-2E0FC5199E95}" srcOrd="1" destOrd="0" presId="urn:microsoft.com/office/officeart/2005/8/layout/vList4"/>
    <dgm:cxn modelId="{E05CF566-B26E-4B40-9D69-18F5722E16BA}" type="presParOf" srcId="{5654236B-86A4-4D66-9252-0636E7D9077D}" destId="{656177F1-1713-490C-B0C3-61B2E389B2DC}" srcOrd="2" destOrd="0" presId="urn:microsoft.com/office/officeart/2005/8/layout/vList4"/>
    <dgm:cxn modelId="{FE092188-550E-4339-8CB6-1BE6BFE03519}" type="presParOf" srcId="{656177F1-1713-490C-B0C3-61B2E389B2DC}" destId="{000F5694-0EFF-49C3-985D-B67E933A3002}" srcOrd="0" destOrd="0" presId="urn:microsoft.com/office/officeart/2005/8/layout/vList4"/>
    <dgm:cxn modelId="{68B12D05-9956-442A-8F91-9E9F80938CC3}" type="presParOf" srcId="{656177F1-1713-490C-B0C3-61B2E389B2DC}" destId="{87A31E01-4F49-4ADE-896B-B343F31CFA0D}" srcOrd="1" destOrd="0" presId="urn:microsoft.com/office/officeart/2005/8/layout/vList4"/>
    <dgm:cxn modelId="{0B5E6EB4-FDC2-4CA2-954C-258ADA25438F}" type="presParOf" srcId="{656177F1-1713-490C-B0C3-61B2E389B2DC}" destId="{00526982-3921-4EC6-83A8-BFF4574B1206}" srcOrd="2" destOrd="0" presId="urn:microsoft.com/office/officeart/2005/8/layout/vList4"/>
    <dgm:cxn modelId="{8E0D9697-94F4-44AF-BF8D-38CBF5BF2563}" type="presParOf" srcId="{5654236B-86A4-4D66-9252-0636E7D9077D}" destId="{E5824ECF-AFF7-4879-A1A7-2A4911C880A5}" srcOrd="3" destOrd="0" presId="urn:microsoft.com/office/officeart/2005/8/layout/vList4"/>
    <dgm:cxn modelId="{3665EE39-4F13-498D-A990-290183185F21}" type="presParOf" srcId="{5654236B-86A4-4D66-9252-0636E7D9077D}" destId="{F667DAA5-C7AF-4826-BEA8-93C2F782A1A3}" srcOrd="4" destOrd="0" presId="urn:microsoft.com/office/officeart/2005/8/layout/vList4"/>
    <dgm:cxn modelId="{4D25C6A4-F906-4A2C-9051-072BAA9A5780}" type="presParOf" srcId="{F667DAA5-C7AF-4826-BEA8-93C2F782A1A3}" destId="{044FA6F6-AB80-4AAB-B6CF-ADA07965663A}" srcOrd="0" destOrd="0" presId="urn:microsoft.com/office/officeart/2005/8/layout/vList4"/>
    <dgm:cxn modelId="{7811692C-617B-454D-926F-452B8627B2B4}" type="presParOf" srcId="{F667DAA5-C7AF-4826-BEA8-93C2F782A1A3}" destId="{B33C86EA-1C60-46C0-BF8D-D5E24B75F227}" srcOrd="1" destOrd="0" presId="urn:microsoft.com/office/officeart/2005/8/layout/vList4"/>
    <dgm:cxn modelId="{05C937EE-4DC9-45D6-993A-76D236C61847}" type="presParOf" srcId="{F667DAA5-C7AF-4826-BEA8-93C2F782A1A3}" destId="{4609BE8A-3344-4DCC-8439-E796EA237C8D}"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85C6D-9357-4487-ACFC-FD8D24F8ECF2}">
      <dsp:nvSpPr>
        <dsp:cNvPr id="0" name=""/>
        <dsp:cNvSpPr/>
      </dsp:nvSpPr>
      <dsp:spPr>
        <a:xfrm>
          <a:off x="0" y="0"/>
          <a:ext cx="11116638" cy="1717367"/>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C2A232-E9CA-410D-9530-CB6605AAF84F}">
      <dsp:nvSpPr>
        <dsp:cNvPr id="0" name=""/>
        <dsp:cNvSpPr/>
      </dsp:nvSpPr>
      <dsp:spPr>
        <a:xfrm>
          <a:off x="333499" y="228982"/>
          <a:ext cx="3265512" cy="1259403"/>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6000" b="-3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3822A1-EC6F-4668-8571-ACF1510A5EC5}">
      <dsp:nvSpPr>
        <dsp:cNvPr id="0" name=""/>
        <dsp:cNvSpPr/>
      </dsp:nvSpPr>
      <dsp:spPr>
        <a:xfrm rot="10800000">
          <a:off x="333499" y="1717367"/>
          <a:ext cx="3265512" cy="2099005"/>
        </a:xfrm>
        <a:prstGeom prst="round2SameRect">
          <a:avLst>
            <a:gd name="adj1" fmla="val 105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Skills &amp; Enterprise Infrastructure </a:t>
          </a:r>
        </a:p>
      </dsp:txBody>
      <dsp:txXfrm rot="10800000">
        <a:off x="398051" y="1717367"/>
        <a:ext cx="3136408" cy="2034453"/>
      </dsp:txXfrm>
    </dsp:sp>
    <dsp:sp modelId="{EA42C263-F9B0-4E57-B9C1-9040783DC9A8}">
      <dsp:nvSpPr>
        <dsp:cNvPr id="0" name=""/>
        <dsp:cNvSpPr/>
      </dsp:nvSpPr>
      <dsp:spPr>
        <a:xfrm>
          <a:off x="3925563" y="228982"/>
          <a:ext cx="3265512" cy="1259403"/>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6000" b="-3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FC872A-6E95-4207-BAD8-B43FE8BE097D}">
      <dsp:nvSpPr>
        <dsp:cNvPr id="0" name=""/>
        <dsp:cNvSpPr/>
      </dsp:nvSpPr>
      <dsp:spPr>
        <a:xfrm rot="10800000">
          <a:off x="3925563" y="1717367"/>
          <a:ext cx="3265512" cy="2099005"/>
        </a:xfrm>
        <a:prstGeom prst="round2SameRect">
          <a:avLst>
            <a:gd name="adj1" fmla="val 10500"/>
            <a:gd name="adj2" fmla="val 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Physical &amp; Social Connectivity</a:t>
          </a:r>
        </a:p>
      </dsp:txBody>
      <dsp:txXfrm rot="10800000">
        <a:off x="3990115" y="1717367"/>
        <a:ext cx="3136408" cy="2034453"/>
      </dsp:txXfrm>
    </dsp:sp>
    <dsp:sp modelId="{1A1C2A78-95CA-486D-978F-50CD5B24D8DB}">
      <dsp:nvSpPr>
        <dsp:cNvPr id="0" name=""/>
        <dsp:cNvSpPr/>
      </dsp:nvSpPr>
      <dsp:spPr>
        <a:xfrm>
          <a:off x="7517627" y="228982"/>
          <a:ext cx="3265512" cy="125940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36000" b="-3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F2E587-E30C-40BA-90DF-9E1D61DB888A}">
      <dsp:nvSpPr>
        <dsp:cNvPr id="0" name=""/>
        <dsp:cNvSpPr/>
      </dsp:nvSpPr>
      <dsp:spPr>
        <a:xfrm rot="10800000">
          <a:off x="7517627" y="1717367"/>
          <a:ext cx="3265512" cy="2099005"/>
        </a:xfrm>
        <a:prstGeom prst="round2SameRect">
          <a:avLst>
            <a:gd name="adj1" fmla="val 10500"/>
            <a:gd name="adj2" fmla="val 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n-GB" sz="2800" kern="1200" dirty="0"/>
            <a:t>Regeneration &amp; Land use</a:t>
          </a:r>
        </a:p>
      </dsp:txBody>
      <dsp:txXfrm rot="10800000">
        <a:off x="7582179" y="1717367"/>
        <a:ext cx="3136408" cy="20344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CDB0E-0C28-40CD-9382-21509FE7FDDB}">
      <dsp:nvSpPr>
        <dsp:cNvPr id="0" name=""/>
        <dsp:cNvSpPr/>
      </dsp:nvSpPr>
      <dsp:spPr>
        <a:xfrm>
          <a:off x="0" y="0"/>
          <a:ext cx="11437421" cy="168648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Revolving Development Fund</a:t>
          </a:r>
        </a:p>
        <a:p>
          <a:pPr marL="171450" lvl="1" indent="-171450" algn="l" defTabSz="711200">
            <a:lnSpc>
              <a:spcPct val="90000"/>
            </a:lnSpc>
            <a:spcBef>
              <a:spcPct val="0"/>
            </a:spcBef>
            <a:spcAft>
              <a:spcPct val="15000"/>
            </a:spcAft>
            <a:buChar char="•"/>
          </a:pPr>
          <a:r>
            <a:rPr lang="en-GB" sz="1600" kern="1200" dirty="0"/>
            <a:t>Redevelopment brief has now been approved which sets out the parameters for development on this site. </a:t>
          </a:r>
        </a:p>
        <a:p>
          <a:pPr marL="171450" lvl="1" indent="-171450" algn="l" defTabSz="711200">
            <a:lnSpc>
              <a:spcPct val="90000"/>
            </a:lnSpc>
            <a:spcBef>
              <a:spcPct val="0"/>
            </a:spcBef>
            <a:spcAft>
              <a:spcPct val="15000"/>
            </a:spcAft>
            <a:buChar char="•"/>
          </a:pPr>
          <a:r>
            <a:rPr lang="en-GB" sz="1600" kern="1200" dirty="0"/>
            <a:t>Looking to seek a development partner later this year with the potential redevelopment happening in 2026</a:t>
          </a:r>
        </a:p>
        <a:p>
          <a:pPr marL="171450" lvl="1" indent="-171450" algn="l" defTabSz="711200">
            <a:lnSpc>
              <a:spcPct val="90000"/>
            </a:lnSpc>
            <a:spcBef>
              <a:spcPct val="0"/>
            </a:spcBef>
            <a:spcAft>
              <a:spcPct val="15000"/>
            </a:spcAft>
            <a:buChar char="•"/>
          </a:pPr>
          <a:r>
            <a:rPr lang="en-GB" sz="1600" kern="1200" dirty="0"/>
            <a:t>Former Sainsburys to be demolished this summer</a:t>
          </a:r>
        </a:p>
      </dsp:txBody>
      <dsp:txXfrm>
        <a:off x="2456133" y="0"/>
        <a:ext cx="8981287" cy="1686489"/>
      </dsp:txXfrm>
    </dsp:sp>
    <dsp:sp modelId="{2682FDA6-239A-44D3-B997-E730480EDD3D}">
      <dsp:nvSpPr>
        <dsp:cNvPr id="0" name=""/>
        <dsp:cNvSpPr/>
      </dsp:nvSpPr>
      <dsp:spPr>
        <a:xfrm>
          <a:off x="168648" y="168648"/>
          <a:ext cx="2287484" cy="1349191"/>
        </a:xfrm>
        <a:prstGeom prst="roundRect">
          <a:avLst>
            <a:gd name="adj" fmla="val 10000"/>
          </a:avLst>
        </a:prstGeom>
        <a:blipFill rotWithShape="1">
          <a:blip xmlns:r="http://schemas.openxmlformats.org/officeDocument/2006/relationships" r:embed="rId1"/>
          <a:srcRect/>
          <a:stretch>
            <a:fillRect t="-6000" b="-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0F5694-0EFF-49C3-985D-B67E933A3002}">
      <dsp:nvSpPr>
        <dsp:cNvPr id="0" name=""/>
        <dsp:cNvSpPr/>
      </dsp:nvSpPr>
      <dsp:spPr>
        <a:xfrm>
          <a:off x="0" y="1855138"/>
          <a:ext cx="11437421" cy="168648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Saxon Street / Transport Hub</a:t>
          </a:r>
        </a:p>
        <a:p>
          <a:pPr marL="171450" lvl="1" indent="-171450" algn="l" defTabSz="711200">
            <a:lnSpc>
              <a:spcPct val="90000"/>
            </a:lnSpc>
            <a:spcBef>
              <a:spcPct val="0"/>
            </a:spcBef>
            <a:spcAft>
              <a:spcPct val="15000"/>
            </a:spcAft>
            <a:buChar char="•"/>
          </a:pPr>
          <a:r>
            <a:rPr lang="en-GB" sz="1600" kern="1200" dirty="0"/>
            <a:t>Technical survey work underway which will help inform scheme designs</a:t>
          </a:r>
        </a:p>
        <a:p>
          <a:pPr marL="171450" lvl="1" indent="-171450" algn="l" defTabSz="711200">
            <a:lnSpc>
              <a:spcPct val="90000"/>
            </a:lnSpc>
            <a:spcBef>
              <a:spcPct val="0"/>
            </a:spcBef>
            <a:spcAft>
              <a:spcPct val="15000"/>
            </a:spcAft>
            <a:buChar char="•"/>
          </a:pPr>
          <a:r>
            <a:rPr lang="en-GB" sz="1600" kern="1200" dirty="0"/>
            <a:t>Plan is to improve connectivity and provide enhanced pedestrianisation between Queensway and the Train station</a:t>
          </a:r>
        </a:p>
      </dsp:txBody>
      <dsp:txXfrm>
        <a:off x="2456133" y="1855138"/>
        <a:ext cx="8981287" cy="1686489"/>
      </dsp:txXfrm>
    </dsp:sp>
    <dsp:sp modelId="{87A31E01-4F49-4ADE-896B-B343F31CFA0D}">
      <dsp:nvSpPr>
        <dsp:cNvPr id="0" name=""/>
        <dsp:cNvSpPr/>
      </dsp:nvSpPr>
      <dsp:spPr>
        <a:xfrm>
          <a:off x="168648" y="2023787"/>
          <a:ext cx="2287484" cy="1349191"/>
        </a:xfrm>
        <a:prstGeom prst="roundRect">
          <a:avLst>
            <a:gd name="adj" fmla="val 10000"/>
          </a:avLst>
        </a:prstGeom>
        <a:blipFill rotWithShape="1">
          <a:blip xmlns:r="http://schemas.openxmlformats.org/officeDocument/2006/relationships" r:embed="rId2"/>
          <a:srcRect/>
          <a:stretch>
            <a:fillRect t="-6000" b="-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4FA6F6-AB80-4AAB-B6CF-ADA07965663A}">
      <dsp:nvSpPr>
        <dsp:cNvPr id="0" name=""/>
        <dsp:cNvSpPr/>
      </dsp:nvSpPr>
      <dsp:spPr>
        <a:xfrm>
          <a:off x="0" y="3710277"/>
          <a:ext cx="11437421" cy="168648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dirty="0"/>
            <a:t>Queensway &amp; Aylesbury Street </a:t>
          </a:r>
        </a:p>
        <a:p>
          <a:pPr marL="171450" lvl="1" indent="-171450" algn="l" defTabSz="711200">
            <a:lnSpc>
              <a:spcPct val="90000"/>
            </a:lnSpc>
            <a:spcBef>
              <a:spcPct val="0"/>
            </a:spcBef>
            <a:spcAft>
              <a:spcPct val="15000"/>
            </a:spcAft>
            <a:buChar char="•"/>
          </a:pPr>
          <a:r>
            <a:rPr lang="en-GB" sz="1600" kern="1200" dirty="0"/>
            <a:t>Technical survey work underway which will help inform scheme designs</a:t>
          </a:r>
        </a:p>
        <a:p>
          <a:pPr marL="171450" lvl="1" indent="-171450" algn="l" defTabSz="711200">
            <a:lnSpc>
              <a:spcPct val="90000"/>
            </a:lnSpc>
            <a:spcBef>
              <a:spcPct val="0"/>
            </a:spcBef>
            <a:spcAft>
              <a:spcPct val="15000"/>
            </a:spcAft>
            <a:buChar char="•"/>
          </a:pPr>
          <a:r>
            <a:rPr lang="en-GB" sz="1600" kern="1200" dirty="0"/>
            <a:t>Plan is to make both streets more pedestrian friendly and create a more useable space which includes new pathing, street furniture, planters, rationalised parking and space for shops to extend onto the street</a:t>
          </a:r>
        </a:p>
      </dsp:txBody>
      <dsp:txXfrm>
        <a:off x="2456133" y="3710277"/>
        <a:ext cx="8981287" cy="1686489"/>
      </dsp:txXfrm>
    </dsp:sp>
    <dsp:sp modelId="{B33C86EA-1C60-46C0-BF8D-D5E24B75F227}">
      <dsp:nvSpPr>
        <dsp:cNvPr id="0" name=""/>
        <dsp:cNvSpPr/>
      </dsp:nvSpPr>
      <dsp:spPr>
        <a:xfrm>
          <a:off x="168648" y="3878926"/>
          <a:ext cx="2287484" cy="1349191"/>
        </a:xfrm>
        <a:prstGeom prst="roundRect">
          <a:avLst>
            <a:gd name="adj" fmla="val 10000"/>
          </a:avLst>
        </a:prstGeom>
        <a:blipFill rotWithShape="1">
          <a:blip xmlns:r="http://schemas.openxmlformats.org/officeDocument/2006/relationships" r:embed="rId3"/>
          <a:srcRect/>
          <a:stretch>
            <a:fillRect t="-13000" b="-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633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633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3"/>
            <a:ext cx="2945659" cy="496332"/>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3"/>
            <a:ext cx="2945659"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09581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65386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80058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68890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8204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8944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2877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317323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x image">
  <p:cSld name="1 x image">
    <p:spTree>
      <p:nvGrpSpPr>
        <p:cNvPr id="1" name="Shape 15"/>
        <p:cNvGrpSpPr/>
        <p:nvPr/>
      </p:nvGrpSpPr>
      <p:grpSpPr>
        <a:xfrm>
          <a:off x="0" y="0"/>
          <a:ext cx="0" cy="0"/>
          <a:chOff x="0" y="0"/>
          <a:chExt cx="0" cy="0"/>
        </a:xfrm>
      </p:grpSpPr>
      <p:sp>
        <p:nvSpPr>
          <p:cNvPr id="16" name="Google Shape;16;p15"/>
          <p:cNvSpPr>
            <a:spLocks noGrp="1"/>
          </p:cNvSpPr>
          <p:nvPr>
            <p:ph type="pic" idx="2"/>
          </p:nvPr>
        </p:nvSpPr>
        <p:spPr>
          <a:xfrm>
            <a:off x="407988" y="1449388"/>
            <a:ext cx="11376024" cy="4987924"/>
          </a:xfrm>
          <a:prstGeom prst="rect">
            <a:avLst/>
          </a:prstGeom>
          <a:noFill/>
          <a:ln>
            <a:noFill/>
          </a:ln>
        </p:spPr>
        <p:txBody>
          <a:bodyPr spcFirstLastPara="1" wrap="square" lIns="91425" tIns="45700" rIns="91425" bIns="45700" anchor="t" anchorCtr="0">
            <a:noAutofit/>
          </a:bodyPr>
          <a:lstStyle>
            <a:lvl1pPr marR="0" lvl="0" algn="l" rtl="0">
              <a:lnSpc>
                <a:spcPct val="145000"/>
              </a:lnSpc>
              <a:spcBef>
                <a:spcPts val="100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R="0" lvl="1"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R="0" lvl="2"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R="0" lvl="3"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R="0" lvl="4"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R="0" lvl="5"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R="0" lvl="6"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R="0" lvl="7"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R="0" lvl="8"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17" name="Google Shape;17;p15"/>
          <p:cNvSpPr txBox="1">
            <a:spLocks noGrp="1"/>
          </p:cNvSpPr>
          <p:nvPr>
            <p:ph type="body" idx="1"/>
          </p:nvPr>
        </p:nvSpPr>
        <p:spPr>
          <a:xfrm>
            <a:off x="407988" y="434367"/>
            <a:ext cx="4642679" cy="49053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3200"/>
              <a:buFont typeface="Noto Sans Symbols"/>
              <a:buNone/>
              <a:defRPr sz="32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9" name="Graphic 8">
            <a:extLst>
              <a:ext uri="{FF2B5EF4-FFF2-40B4-BE49-F238E27FC236}">
                <a16:creationId xmlns:a16="http://schemas.microsoft.com/office/drawing/2014/main" id="{A182B06E-9224-314E-AC06-CA5915689E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09042" y="428202"/>
            <a:ext cx="981996" cy="603794"/>
          </a:xfrm>
          <a:prstGeom prst="rect">
            <a:avLst/>
          </a:prstGeom>
        </p:spPr>
      </p:pic>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 col text">
  <p:cSld name="1 col text">
    <p:spTree>
      <p:nvGrpSpPr>
        <p:cNvPr id="1" name="Shape 42"/>
        <p:cNvGrpSpPr/>
        <p:nvPr/>
      </p:nvGrpSpPr>
      <p:grpSpPr>
        <a:xfrm>
          <a:off x="0" y="0"/>
          <a:ext cx="0" cy="0"/>
          <a:chOff x="0" y="0"/>
          <a:chExt cx="0" cy="0"/>
        </a:xfrm>
      </p:grpSpPr>
      <p:sp>
        <p:nvSpPr>
          <p:cNvPr id="43" name="Google Shape;43;p22"/>
          <p:cNvSpPr txBox="1">
            <a:spLocks noGrp="1"/>
          </p:cNvSpPr>
          <p:nvPr>
            <p:ph type="body" idx="1"/>
          </p:nvPr>
        </p:nvSpPr>
        <p:spPr>
          <a:xfrm>
            <a:off x="407988" y="434367"/>
            <a:ext cx="4642679" cy="49053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3200"/>
              <a:buFont typeface="Noto Sans Symbols"/>
              <a:buNone/>
              <a:defRPr sz="32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44" name="Google Shape;44;p22"/>
          <p:cNvSpPr txBox="1">
            <a:spLocks noGrp="1"/>
          </p:cNvSpPr>
          <p:nvPr>
            <p:ph type="body" idx="2"/>
          </p:nvPr>
        </p:nvSpPr>
        <p:spPr>
          <a:xfrm>
            <a:off x="406400" y="2832394"/>
            <a:ext cx="5496689" cy="68334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45" name="Google Shape;45;p22"/>
          <p:cNvSpPr txBox="1">
            <a:spLocks noGrp="1"/>
          </p:cNvSpPr>
          <p:nvPr>
            <p:ph type="body" idx="3"/>
          </p:nvPr>
        </p:nvSpPr>
        <p:spPr>
          <a:xfrm>
            <a:off x="407988" y="1461369"/>
            <a:ext cx="5496689"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400"/>
              <a:buFont typeface="Noto Sans Symbols"/>
              <a:buNone/>
              <a:defRPr sz="24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46" name="Google Shape;46;p22"/>
          <p:cNvSpPr txBox="1">
            <a:spLocks noGrp="1"/>
          </p:cNvSpPr>
          <p:nvPr>
            <p:ph type="body" idx="4"/>
          </p:nvPr>
        </p:nvSpPr>
        <p:spPr>
          <a:xfrm>
            <a:off x="406400" y="2144712"/>
            <a:ext cx="5495155"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200"/>
              <a:buFont typeface="Noto Sans Symbols"/>
              <a:buNone/>
              <a:defRPr sz="2200" b="1" i="0" u="none" strike="noStrike" cap="none">
                <a:solidFill>
                  <a:srgbClr val="E4003A"/>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47" name="Google Shape;47;p22"/>
          <p:cNvSpPr txBox="1">
            <a:spLocks noGrp="1"/>
          </p:cNvSpPr>
          <p:nvPr>
            <p:ph type="body" idx="5"/>
          </p:nvPr>
        </p:nvSpPr>
        <p:spPr>
          <a:xfrm>
            <a:off x="407988" y="3516313"/>
            <a:ext cx="5495155" cy="1449387"/>
          </a:xfrm>
          <a:prstGeom prst="rect">
            <a:avLst/>
          </a:prstGeom>
          <a:noFill/>
          <a:ln>
            <a:noFill/>
          </a:ln>
        </p:spPr>
        <p:txBody>
          <a:bodyPr spcFirstLastPara="1" wrap="square" lIns="0" tIns="45700" rIns="0" bIns="45700" anchor="t" anchorCtr="0">
            <a:noAutofit/>
          </a:bodyPr>
          <a:lstStyle>
            <a:lvl1pPr marL="457200" marR="0" lvl="0" indent="-355600" algn="l" rtl="0">
              <a:lnSpc>
                <a:spcPct val="100000"/>
              </a:lnSpc>
              <a:spcBef>
                <a:spcPts val="1000"/>
              </a:spcBef>
              <a:spcAft>
                <a:spcPts val="0"/>
              </a:spcAft>
              <a:buClr>
                <a:schemeClr val="lt2"/>
              </a:buClr>
              <a:buSzPts val="2000"/>
              <a:buFont typeface="Arial"/>
              <a:buChar char="•"/>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48" name="Google Shape;48;p22"/>
          <p:cNvPicPr preferRelativeResize="0"/>
          <p:nvPr/>
        </p:nvPicPr>
        <p:blipFill rotWithShape="1">
          <a:blip r:embed="rId2">
            <a:alphaModFix/>
          </a:blip>
          <a:srcRect/>
          <a:stretch/>
        </p:blipFill>
        <p:spPr>
          <a:xfrm>
            <a:off x="10801938" y="423863"/>
            <a:ext cx="982075" cy="603794"/>
          </a:xfrm>
          <a:prstGeom prst="rect">
            <a:avLst/>
          </a:prstGeom>
          <a:noFill/>
          <a:ln>
            <a:noFill/>
          </a:ln>
        </p:spPr>
      </p:pic>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 text + 1 image">
  <p:cSld name="1 col text + 1 image">
    <p:spTree>
      <p:nvGrpSpPr>
        <p:cNvPr id="1" name="Shape 49"/>
        <p:cNvGrpSpPr/>
        <p:nvPr/>
      </p:nvGrpSpPr>
      <p:grpSpPr>
        <a:xfrm>
          <a:off x="0" y="0"/>
          <a:ext cx="0" cy="0"/>
          <a:chOff x="0" y="0"/>
          <a:chExt cx="0" cy="0"/>
        </a:xfrm>
      </p:grpSpPr>
      <p:sp>
        <p:nvSpPr>
          <p:cNvPr id="50" name="Google Shape;50;p23"/>
          <p:cNvSpPr>
            <a:spLocks noGrp="1"/>
          </p:cNvSpPr>
          <p:nvPr>
            <p:ph type="pic" idx="2"/>
          </p:nvPr>
        </p:nvSpPr>
        <p:spPr>
          <a:xfrm>
            <a:off x="6095999" y="1449388"/>
            <a:ext cx="5688013" cy="4987924"/>
          </a:xfrm>
          <a:prstGeom prst="rect">
            <a:avLst/>
          </a:prstGeom>
          <a:noFill/>
          <a:ln>
            <a:noFill/>
          </a:ln>
        </p:spPr>
        <p:txBody>
          <a:bodyPr spcFirstLastPara="1" wrap="square" lIns="91425" tIns="45700" rIns="91425" bIns="45700" anchor="t" anchorCtr="0">
            <a:noAutofit/>
          </a:bodyPr>
          <a:lstStyle>
            <a:lvl1pPr marR="0" lvl="0" algn="l" rtl="0">
              <a:lnSpc>
                <a:spcPct val="145000"/>
              </a:lnSpc>
              <a:spcBef>
                <a:spcPts val="100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R="0" lvl="1"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R="0" lvl="2"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R="0" lvl="3"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R="0" lvl="4"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R="0" lvl="5"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R="0" lvl="6"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R="0" lvl="7"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R="0" lvl="8"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1" name="Google Shape;51;p23"/>
          <p:cNvSpPr txBox="1">
            <a:spLocks noGrp="1"/>
          </p:cNvSpPr>
          <p:nvPr>
            <p:ph type="body" idx="1"/>
          </p:nvPr>
        </p:nvSpPr>
        <p:spPr>
          <a:xfrm>
            <a:off x="406400" y="2832394"/>
            <a:ext cx="5496689" cy="68334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2" name="Google Shape;52;p23"/>
          <p:cNvSpPr txBox="1">
            <a:spLocks noGrp="1"/>
          </p:cNvSpPr>
          <p:nvPr>
            <p:ph type="body" idx="3"/>
          </p:nvPr>
        </p:nvSpPr>
        <p:spPr>
          <a:xfrm>
            <a:off x="407988" y="1461369"/>
            <a:ext cx="5496689"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400"/>
              <a:buFont typeface="Noto Sans Symbols"/>
              <a:buNone/>
              <a:defRPr sz="24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3" name="Google Shape;53;p23"/>
          <p:cNvSpPr txBox="1">
            <a:spLocks noGrp="1"/>
          </p:cNvSpPr>
          <p:nvPr>
            <p:ph type="body" idx="4"/>
          </p:nvPr>
        </p:nvSpPr>
        <p:spPr>
          <a:xfrm>
            <a:off x="406400" y="2144712"/>
            <a:ext cx="5495155"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200"/>
              <a:buFont typeface="Noto Sans Symbols"/>
              <a:buNone/>
              <a:defRPr sz="2200" b="1" i="0" u="none" strike="noStrike" cap="none">
                <a:solidFill>
                  <a:srgbClr val="E4003A"/>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4" name="Google Shape;54;p23"/>
          <p:cNvSpPr txBox="1">
            <a:spLocks noGrp="1"/>
          </p:cNvSpPr>
          <p:nvPr>
            <p:ph type="body" idx="5"/>
          </p:nvPr>
        </p:nvSpPr>
        <p:spPr>
          <a:xfrm>
            <a:off x="407988" y="3516313"/>
            <a:ext cx="5495155" cy="1449387"/>
          </a:xfrm>
          <a:prstGeom prst="rect">
            <a:avLst/>
          </a:prstGeom>
          <a:noFill/>
          <a:ln>
            <a:noFill/>
          </a:ln>
        </p:spPr>
        <p:txBody>
          <a:bodyPr spcFirstLastPara="1" wrap="square" lIns="0" tIns="45700" rIns="0" bIns="45700" anchor="t" anchorCtr="0">
            <a:noAutofit/>
          </a:bodyPr>
          <a:lstStyle>
            <a:lvl1pPr marL="457200" marR="0" lvl="0" indent="-355600" algn="l" rtl="0">
              <a:lnSpc>
                <a:spcPct val="100000"/>
              </a:lnSpc>
              <a:spcBef>
                <a:spcPts val="1000"/>
              </a:spcBef>
              <a:spcAft>
                <a:spcPts val="0"/>
              </a:spcAft>
              <a:buClr>
                <a:schemeClr val="lt2"/>
              </a:buClr>
              <a:buSzPts val="2000"/>
              <a:buFont typeface="Arial"/>
              <a:buChar char="•"/>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5" name="Google Shape;55;p23"/>
          <p:cNvSpPr txBox="1">
            <a:spLocks noGrp="1"/>
          </p:cNvSpPr>
          <p:nvPr>
            <p:ph type="body" idx="6"/>
          </p:nvPr>
        </p:nvSpPr>
        <p:spPr>
          <a:xfrm>
            <a:off x="407988" y="434367"/>
            <a:ext cx="4642679" cy="49053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3200"/>
              <a:buFont typeface="Noto Sans Symbols"/>
              <a:buNone/>
              <a:defRPr sz="32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56" name="Google Shape;56;p23"/>
          <p:cNvPicPr preferRelativeResize="0"/>
          <p:nvPr/>
        </p:nvPicPr>
        <p:blipFill rotWithShape="1">
          <a:blip r:embed="rId2">
            <a:alphaModFix/>
          </a:blip>
          <a:srcRect/>
          <a:stretch/>
        </p:blipFill>
        <p:spPr>
          <a:xfrm>
            <a:off x="10801938" y="423863"/>
            <a:ext cx="982075" cy="603794"/>
          </a:xfrm>
          <a:prstGeom prst="rect">
            <a:avLst/>
          </a:prstGeom>
          <a:noFill/>
          <a:ln>
            <a:noFill/>
          </a:ln>
        </p:spPr>
      </p:pic>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 col text + 1 chart">
  <p:cSld name="1 col text + 1 chart">
    <p:spTree>
      <p:nvGrpSpPr>
        <p:cNvPr id="1" name="Shape 57"/>
        <p:cNvGrpSpPr/>
        <p:nvPr/>
      </p:nvGrpSpPr>
      <p:grpSpPr>
        <a:xfrm>
          <a:off x="0" y="0"/>
          <a:ext cx="0" cy="0"/>
          <a:chOff x="0" y="0"/>
          <a:chExt cx="0" cy="0"/>
        </a:xfrm>
      </p:grpSpPr>
      <p:sp>
        <p:nvSpPr>
          <p:cNvPr id="58" name="Google Shape;58;p24"/>
          <p:cNvSpPr txBox="1">
            <a:spLocks noGrp="1"/>
          </p:cNvSpPr>
          <p:nvPr>
            <p:ph type="body" idx="1"/>
          </p:nvPr>
        </p:nvSpPr>
        <p:spPr>
          <a:xfrm>
            <a:off x="6095999" y="1449691"/>
            <a:ext cx="5688013" cy="4987621"/>
          </a:xfrm>
          <a:prstGeom prst="rect">
            <a:avLst/>
          </a:prstGeom>
          <a:noFill/>
          <a:ln>
            <a:noFill/>
          </a:ln>
        </p:spPr>
        <p:txBody>
          <a:bodyPr spcFirstLastPara="1" wrap="square" lIns="144000" tIns="72000" rIns="144000" bIns="72000" anchor="t" anchorCtr="0">
            <a:noAutofit/>
          </a:bodyPr>
          <a:lstStyle>
            <a:lvl1pPr marL="457200" marR="0" lvl="0" indent="-228600" algn="l" rtl="0">
              <a:lnSpc>
                <a:spcPct val="100000"/>
              </a:lnSpc>
              <a:spcBef>
                <a:spcPts val="0"/>
              </a:spcBef>
              <a:spcAft>
                <a:spcPts val="0"/>
              </a:spcAft>
              <a:buClr>
                <a:schemeClr val="accent3"/>
              </a:buClr>
              <a:buSzPts val="2000"/>
              <a:buFont typeface="Arial"/>
              <a:buNone/>
              <a:defRPr sz="2000" b="0" i="0" u="none" strike="noStrike" cap="none">
                <a:solidFill>
                  <a:schemeClr val="dk1"/>
                </a:solidFill>
                <a:latin typeface="Arial"/>
                <a:ea typeface="Arial"/>
                <a:cs typeface="Arial"/>
                <a:sym typeface="Arial"/>
              </a:defRPr>
            </a:lvl1pPr>
            <a:lvl2pPr marL="914400" marR="0" lvl="1" indent="-350519" algn="l" rtl="0">
              <a:lnSpc>
                <a:spcPct val="104166"/>
              </a:lnSpc>
              <a:spcBef>
                <a:spcPts val="240"/>
              </a:spcBef>
              <a:spcAft>
                <a:spcPts val="0"/>
              </a:spcAft>
              <a:buClr>
                <a:schemeClr val="accent3"/>
              </a:buClr>
              <a:buSzPts val="1920"/>
              <a:buFont typeface="Merriweather Sans"/>
              <a:buChar char="-"/>
              <a:defRPr sz="2400" b="0" i="0" u="none" strike="noStrike" cap="none">
                <a:solidFill>
                  <a:srgbClr val="000000"/>
                </a:solidFill>
                <a:latin typeface="Arial"/>
                <a:ea typeface="Arial"/>
                <a:cs typeface="Arial"/>
                <a:sym typeface="Arial"/>
              </a:defRPr>
            </a:lvl2pPr>
            <a:lvl3pPr marL="1371600" marR="0" lvl="2"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3pPr>
            <a:lvl4pPr marL="1828800" marR="0" lvl="3"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4pPr>
            <a:lvl5pPr marL="2286000" marR="0" lvl="4"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5pPr>
            <a:lvl6pPr marL="2743200" marR="0" lvl="5"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6pPr>
            <a:lvl7pPr marL="3200400" marR="0" lvl="6"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7pPr>
            <a:lvl8pPr marL="3657600" marR="0" lvl="7"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8pPr>
            <a:lvl9pPr marL="4114800" marR="0" lvl="8"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59" name="Google Shape;59;p24"/>
          <p:cNvSpPr txBox="1">
            <a:spLocks noGrp="1"/>
          </p:cNvSpPr>
          <p:nvPr>
            <p:ph type="body" idx="2"/>
          </p:nvPr>
        </p:nvSpPr>
        <p:spPr>
          <a:xfrm>
            <a:off x="406400" y="2832394"/>
            <a:ext cx="5496689" cy="683344"/>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000"/>
              <a:buFont typeface="Noto Sans Symbols"/>
              <a:buNone/>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60" name="Google Shape;60;p24"/>
          <p:cNvSpPr txBox="1">
            <a:spLocks noGrp="1"/>
          </p:cNvSpPr>
          <p:nvPr>
            <p:ph type="body" idx="3"/>
          </p:nvPr>
        </p:nvSpPr>
        <p:spPr>
          <a:xfrm>
            <a:off x="407988" y="1461369"/>
            <a:ext cx="5496689"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400"/>
              <a:buFont typeface="Noto Sans Symbols"/>
              <a:buNone/>
              <a:defRPr sz="24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61" name="Google Shape;61;p24"/>
          <p:cNvSpPr txBox="1">
            <a:spLocks noGrp="1"/>
          </p:cNvSpPr>
          <p:nvPr>
            <p:ph type="body" idx="4"/>
          </p:nvPr>
        </p:nvSpPr>
        <p:spPr>
          <a:xfrm>
            <a:off x="406400" y="2144712"/>
            <a:ext cx="5495155" cy="683343"/>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2200"/>
              <a:buFont typeface="Noto Sans Symbols"/>
              <a:buNone/>
              <a:defRPr sz="2200" b="1" i="0" u="none" strike="noStrike" cap="none">
                <a:solidFill>
                  <a:srgbClr val="E4003A"/>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62" name="Google Shape;62;p24"/>
          <p:cNvSpPr txBox="1">
            <a:spLocks noGrp="1"/>
          </p:cNvSpPr>
          <p:nvPr>
            <p:ph type="body" idx="5"/>
          </p:nvPr>
        </p:nvSpPr>
        <p:spPr>
          <a:xfrm>
            <a:off x="407988" y="3516313"/>
            <a:ext cx="5495155" cy="1449387"/>
          </a:xfrm>
          <a:prstGeom prst="rect">
            <a:avLst/>
          </a:prstGeom>
          <a:noFill/>
          <a:ln>
            <a:noFill/>
          </a:ln>
        </p:spPr>
        <p:txBody>
          <a:bodyPr spcFirstLastPara="1" wrap="square" lIns="0" tIns="45700" rIns="0" bIns="45700" anchor="t" anchorCtr="0">
            <a:noAutofit/>
          </a:bodyPr>
          <a:lstStyle>
            <a:lvl1pPr marL="457200" marR="0" lvl="0" indent="-355600" algn="l" rtl="0">
              <a:lnSpc>
                <a:spcPct val="100000"/>
              </a:lnSpc>
              <a:spcBef>
                <a:spcPts val="1000"/>
              </a:spcBef>
              <a:spcAft>
                <a:spcPts val="0"/>
              </a:spcAft>
              <a:buClr>
                <a:schemeClr val="lt2"/>
              </a:buClr>
              <a:buSzPts val="2000"/>
              <a:buFont typeface="Arial"/>
              <a:buChar char="•"/>
              <a:defRPr sz="2000" b="0"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sp>
        <p:nvSpPr>
          <p:cNvPr id="63" name="Google Shape;63;p24"/>
          <p:cNvSpPr txBox="1">
            <a:spLocks noGrp="1"/>
          </p:cNvSpPr>
          <p:nvPr>
            <p:ph type="body" idx="6"/>
          </p:nvPr>
        </p:nvSpPr>
        <p:spPr>
          <a:xfrm>
            <a:off x="407988" y="434367"/>
            <a:ext cx="4642679" cy="49053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D22D7D"/>
              </a:buClr>
              <a:buSzPts val="3200"/>
              <a:buFont typeface="Noto Sans Symbols"/>
              <a:buNone/>
              <a:defRPr sz="3200" b="1" i="0" u="none" strike="noStrike" cap="none">
                <a:solidFill>
                  <a:srgbClr val="000000"/>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64" name="Google Shape;64;p24"/>
          <p:cNvPicPr preferRelativeResize="0"/>
          <p:nvPr/>
        </p:nvPicPr>
        <p:blipFill rotWithShape="1">
          <a:blip r:embed="rId2">
            <a:alphaModFix/>
          </a:blip>
          <a:srcRect/>
          <a:stretch/>
        </p:blipFill>
        <p:spPr>
          <a:xfrm>
            <a:off x="10801938" y="423863"/>
            <a:ext cx="982075" cy="603794"/>
          </a:xfrm>
          <a:prstGeom prst="rect">
            <a:avLst/>
          </a:prstGeom>
          <a:noFill/>
          <a:ln>
            <a:noFill/>
          </a:ln>
        </p:spPr>
      </p:pic>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65"/>
        <p:cNvGrpSpPr/>
        <p:nvPr/>
      </p:nvGrpSpPr>
      <p:grpSpPr>
        <a:xfrm>
          <a:off x="0" y="0"/>
          <a:ext cx="0" cy="0"/>
          <a:chOff x="0" y="0"/>
          <a:chExt cx="0" cy="0"/>
        </a:xfrm>
      </p:grpSpPr>
      <p:sp>
        <p:nvSpPr>
          <p:cNvPr id="66" name="Google Shape;66;p25"/>
          <p:cNvSpPr txBox="1">
            <a:spLocks noGrp="1"/>
          </p:cNvSpPr>
          <p:nvPr>
            <p:ph type="body" idx="1"/>
          </p:nvPr>
        </p:nvSpPr>
        <p:spPr>
          <a:xfrm>
            <a:off x="407988" y="3102015"/>
            <a:ext cx="6931025" cy="69687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65909"/>
              </a:lnSpc>
              <a:spcBef>
                <a:spcPts val="2200"/>
              </a:spcBef>
              <a:spcAft>
                <a:spcPts val="0"/>
              </a:spcAft>
              <a:buClr>
                <a:srgbClr val="D22D7D"/>
              </a:buClr>
              <a:buSzPts val="4400"/>
              <a:buFont typeface="Noto Sans Symbols"/>
              <a:buNone/>
              <a:defRPr sz="4400" b="1" i="0" u="none" strike="noStrike" cap="none">
                <a:solidFill>
                  <a:srgbClr val="E4003A"/>
                </a:solidFill>
                <a:latin typeface="Arial"/>
                <a:ea typeface="Arial"/>
                <a:cs typeface="Arial"/>
                <a:sym typeface="Arial"/>
              </a:defRPr>
            </a:lvl1pPr>
            <a:lvl2pPr marL="914400" marR="0" lvl="1" indent="-381000" algn="l" rtl="0">
              <a:lnSpc>
                <a:spcPct val="104166"/>
              </a:lnSpc>
              <a:spcBef>
                <a:spcPts val="240"/>
              </a:spcBef>
              <a:spcAft>
                <a:spcPts val="0"/>
              </a:spcAft>
              <a:buClr>
                <a:schemeClr val="accent5"/>
              </a:buClr>
              <a:buSzPts val="2400"/>
              <a:buFont typeface="Times New Roman"/>
              <a:buChar char="-"/>
              <a:defRPr sz="2400" b="0" i="0" u="none" strike="noStrike" cap="none">
                <a:solidFill>
                  <a:srgbClr val="000000"/>
                </a:solidFill>
                <a:latin typeface="Arial"/>
                <a:ea typeface="Arial"/>
                <a:cs typeface="Arial"/>
                <a:sym typeface="Arial"/>
              </a:defRPr>
            </a:lvl2pPr>
            <a:lvl3pPr marL="1371600" marR="0" lvl="2"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3pPr>
            <a:lvl4pPr marL="1828800" marR="0" lvl="3"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4pPr>
            <a:lvl5pPr marL="2286000" marR="0" lvl="4" indent="-368300" algn="l" rtl="0">
              <a:lnSpc>
                <a:spcPct val="104545"/>
              </a:lnSpc>
              <a:spcBef>
                <a:spcPts val="220"/>
              </a:spcBef>
              <a:spcAft>
                <a:spcPts val="0"/>
              </a:spcAft>
              <a:buClr>
                <a:schemeClr val="accent5"/>
              </a:buClr>
              <a:buSzPts val="2200"/>
              <a:buFont typeface="Times New Roman"/>
              <a:buChar char="-"/>
              <a:defRPr sz="2200" b="0" i="0" u="none" strike="noStrike" cap="none">
                <a:solidFill>
                  <a:srgbClr val="000000"/>
                </a:solidFill>
                <a:latin typeface="Arial"/>
                <a:ea typeface="Arial"/>
                <a:cs typeface="Arial"/>
                <a:sym typeface="Arial"/>
              </a:defRPr>
            </a:lvl5pPr>
            <a:lvl6pPr marL="2743200" marR="0" lvl="5"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6pPr>
            <a:lvl7pPr marL="3200400" marR="0" lvl="6"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7pPr>
            <a:lvl8pPr marL="3657600" marR="0" lvl="7"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8pPr>
            <a:lvl9pPr marL="4114800" marR="0" lvl="8" indent="-368300" algn="l" rtl="0">
              <a:lnSpc>
                <a:spcPct val="104545"/>
              </a:lnSpc>
              <a:spcBef>
                <a:spcPts val="220"/>
              </a:spcBef>
              <a:spcAft>
                <a:spcPts val="0"/>
              </a:spcAft>
              <a:buClr>
                <a:schemeClr val="accent5"/>
              </a:buClr>
              <a:buSzPts val="220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67" name="Google Shape;67;p25"/>
          <p:cNvPicPr preferRelativeResize="0"/>
          <p:nvPr/>
        </p:nvPicPr>
        <p:blipFill rotWithShape="1">
          <a:blip r:embed="rId2">
            <a:alphaModFix/>
          </a:blip>
          <a:srcRect/>
          <a:stretch/>
        </p:blipFill>
        <p:spPr>
          <a:xfrm>
            <a:off x="10801938" y="423863"/>
            <a:ext cx="982075" cy="603794"/>
          </a:xfrm>
          <a:prstGeom prst="rect">
            <a:avLst/>
          </a:prstGeom>
          <a:noFill/>
          <a:ln>
            <a:noFill/>
          </a:ln>
        </p:spPr>
      </p:pic>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pic>
        <p:nvPicPr>
          <p:cNvPr id="3" name="Google Shape;29;p15">
            <a:extLst>
              <a:ext uri="{FF2B5EF4-FFF2-40B4-BE49-F238E27FC236}">
                <a16:creationId xmlns:a16="http://schemas.microsoft.com/office/drawing/2014/main" id="{C6B35F33-6662-2145-BF17-49A2B8EE3F71}"/>
              </a:ext>
            </a:extLst>
          </p:cNvPr>
          <p:cNvPicPr preferRelativeResize="0"/>
          <p:nvPr userDrawn="1"/>
        </p:nvPicPr>
        <p:blipFill rotWithShape="1">
          <a:blip r:embed="rId2">
            <a:alphaModFix/>
          </a:blip>
          <a:srcRect/>
          <a:stretch/>
        </p:blipFill>
        <p:spPr>
          <a:xfrm>
            <a:off x="4455203" y="2301683"/>
            <a:ext cx="3281593" cy="2019106"/>
          </a:xfrm>
          <a:prstGeom prst="rect">
            <a:avLst/>
          </a:prstGeom>
          <a:noFill/>
          <a:ln>
            <a:noFill/>
          </a:ln>
        </p:spPr>
      </p:pic>
    </p:spTree>
    <p:extLst>
      <p:ext uri="{BB962C8B-B14F-4D97-AF65-F5344CB8AC3E}">
        <p14:creationId xmlns:p14="http://schemas.microsoft.com/office/powerpoint/2010/main" val="427928573"/>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2">
  <p:cSld name="Cover 2">
    <p:bg>
      <p:bgPr>
        <a:solidFill>
          <a:schemeClr val="lt1"/>
        </a:solidFill>
        <a:effectLst/>
      </p:bgPr>
    </p:bg>
    <p:spTree>
      <p:nvGrpSpPr>
        <p:cNvPr id="1" name="Shape 10"/>
        <p:cNvGrpSpPr/>
        <p:nvPr/>
      </p:nvGrpSpPr>
      <p:grpSpPr>
        <a:xfrm>
          <a:off x="0" y="0"/>
          <a:ext cx="0" cy="0"/>
          <a:chOff x="0" y="0"/>
          <a:chExt cx="0" cy="0"/>
        </a:xfrm>
      </p:grpSpPr>
      <p:sp>
        <p:nvSpPr>
          <p:cNvPr id="11" name="Google Shape;11;p14"/>
          <p:cNvSpPr txBox="1">
            <a:spLocks noGrp="1"/>
          </p:cNvSpPr>
          <p:nvPr>
            <p:ph type="title"/>
          </p:nvPr>
        </p:nvSpPr>
        <p:spPr>
          <a:xfrm>
            <a:off x="407988" y="2056805"/>
            <a:ext cx="7848252" cy="1538883"/>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5000" b="1" i="0" u="none" strike="noStrike" cap="none">
                <a:solidFill>
                  <a:srgbClr val="E4003A"/>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3200" b="1" i="0" u="none" strike="noStrike" cap="none">
                <a:solidFill>
                  <a:schemeClr val="accent2"/>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3200" b="1" i="0" u="none" strike="noStrike" cap="none">
                <a:solidFill>
                  <a:schemeClr val="dk2"/>
                </a:solidFill>
                <a:latin typeface="Times New Roman"/>
                <a:ea typeface="Times New Roman"/>
                <a:cs typeface="Times New Roman"/>
                <a:sym typeface="Times New Roman"/>
              </a:defRPr>
            </a:lvl9pPr>
          </a:lstStyle>
          <a:p>
            <a:endParaRPr/>
          </a:p>
        </p:txBody>
      </p:sp>
      <p:sp>
        <p:nvSpPr>
          <p:cNvPr id="12" name="Google Shape;12;p14"/>
          <p:cNvSpPr txBox="1">
            <a:spLocks noGrp="1"/>
          </p:cNvSpPr>
          <p:nvPr>
            <p:ph type="body" idx="1"/>
          </p:nvPr>
        </p:nvSpPr>
        <p:spPr>
          <a:xfrm>
            <a:off x="407988" y="3798888"/>
            <a:ext cx="3851924" cy="276999"/>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1400"/>
              </a:spcBef>
              <a:spcAft>
                <a:spcPts val="0"/>
              </a:spcAft>
              <a:buClr>
                <a:schemeClr val="accent3"/>
              </a:buClr>
              <a:buSzPts val="1800"/>
              <a:buFont typeface="Arial"/>
              <a:buNone/>
              <a:defRPr sz="1800" b="0" i="1" u="none" strike="noStrike" cap="none">
                <a:solidFill>
                  <a:schemeClr val="dk1"/>
                </a:solidFill>
                <a:latin typeface="Arial"/>
                <a:ea typeface="Arial"/>
                <a:cs typeface="Arial"/>
                <a:sym typeface="Arial"/>
              </a:defRPr>
            </a:lvl1pPr>
            <a:lvl2pPr marL="914400" marR="0" lvl="1" indent="-350519" algn="l" rtl="0">
              <a:lnSpc>
                <a:spcPct val="104166"/>
              </a:lnSpc>
              <a:spcBef>
                <a:spcPts val="240"/>
              </a:spcBef>
              <a:spcAft>
                <a:spcPts val="0"/>
              </a:spcAft>
              <a:buClr>
                <a:schemeClr val="accent3"/>
              </a:buClr>
              <a:buSzPts val="1920"/>
              <a:buFont typeface="Merriweather Sans"/>
              <a:buChar char="-"/>
              <a:defRPr sz="2400" b="0" i="0" u="none" strike="noStrike" cap="none">
                <a:solidFill>
                  <a:srgbClr val="000000"/>
                </a:solidFill>
                <a:latin typeface="Arial"/>
                <a:ea typeface="Arial"/>
                <a:cs typeface="Arial"/>
                <a:sym typeface="Arial"/>
              </a:defRPr>
            </a:lvl2pPr>
            <a:lvl3pPr marL="1371600" marR="0" lvl="2"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3pPr>
            <a:lvl4pPr marL="1828800" marR="0" lvl="3"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4pPr>
            <a:lvl5pPr marL="2286000" marR="0" lvl="4"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5pPr>
            <a:lvl6pPr marL="2743200" marR="0" lvl="5"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6pPr>
            <a:lvl7pPr marL="3200400" marR="0" lvl="6" indent="-340360"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7pPr>
            <a:lvl8pPr marL="3657600" marR="0" lvl="7"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8pPr>
            <a:lvl9pPr marL="4114800" marR="0" lvl="8" indent="-340359" algn="l" rtl="0">
              <a:lnSpc>
                <a:spcPct val="104545"/>
              </a:lnSpc>
              <a:spcBef>
                <a:spcPts val="220"/>
              </a:spcBef>
              <a:spcAft>
                <a:spcPts val="0"/>
              </a:spcAft>
              <a:buClr>
                <a:schemeClr val="accent3"/>
              </a:buClr>
              <a:buSzPts val="1760"/>
              <a:buFont typeface="Merriweather Sans"/>
              <a:buChar char="-"/>
              <a:defRPr sz="2200" b="0" i="0" u="none" strike="noStrike" cap="none">
                <a:solidFill>
                  <a:srgbClr val="000000"/>
                </a:solidFill>
                <a:latin typeface="Arial"/>
                <a:ea typeface="Arial"/>
                <a:cs typeface="Arial"/>
                <a:sym typeface="Arial"/>
              </a:defRPr>
            </a:lvl9pPr>
          </a:lstStyle>
          <a:p>
            <a:endParaRPr/>
          </a:p>
        </p:txBody>
      </p:sp>
      <p:pic>
        <p:nvPicPr>
          <p:cNvPr id="13" name="Google Shape;13;p14"/>
          <p:cNvPicPr preferRelativeResize="0"/>
          <p:nvPr/>
        </p:nvPicPr>
        <p:blipFill rotWithShape="1">
          <a:blip r:embed="rId2">
            <a:alphaModFix/>
          </a:blip>
          <a:srcRect/>
          <a:stretch/>
        </p:blipFill>
        <p:spPr>
          <a:xfrm>
            <a:off x="408000" y="6280725"/>
            <a:ext cx="3939375" cy="346925"/>
          </a:xfrm>
          <a:prstGeom prst="rect">
            <a:avLst/>
          </a:prstGeom>
          <a:noFill/>
          <a:ln>
            <a:noFill/>
          </a:ln>
        </p:spPr>
      </p:pic>
      <p:pic>
        <p:nvPicPr>
          <p:cNvPr id="15" name="Graphic 14">
            <a:extLst>
              <a:ext uri="{FF2B5EF4-FFF2-40B4-BE49-F238E27FC236}">
                <a16:creationId xmlns:a16="http://schemas.microsoft.com/office/drawing/2014/main" id="{1C2E9F1E-C80D-2147-A221-80351EEE860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7988" y="430213"/>
            <a:ext cx="981996" cy="603794"/>
          </a:xfrm>
          <a:prstGeom prst="rect">
            <a:avLst/>
          </a:prstGeom>
        </p:spPr>
      </p:pic>
    </p:spTree>
    <p:extLst>
      <p:ext uri="{BB962C8B-B14F-4D97-AF65-F5344CB8AC3E}">
        <p14:creationId xmlns:p14="http://schemas.microsoft.com/office/powerpoint/2010/main" val="3466829513"/>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0" r:id="rId1"/>
    <p:sldLayoutId id="2147483657" r:id="rId2"/>
    <p:sldLayoutId id="2147483658" r:id="rId3"/>
    <p:sldLayoutId id="2147483659" r:id="rId4"/>
    <p:sldLayoutId id="2147483660" r:id="rId5"/>
    <p:sldLayoutId id="2147483661" r:id="rId6"/>
    <p:sldLayoutId id="2147483662" r:id="rId7"/>
  </p:sldLayoutIdLst>
  <p:transition spd="slow">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423">
          <p15:clr>
            <a:srgbClr val="F26B43"/>
          </p15:clr>
        </p15:guide>
        <p15:guide id="4" orient="horz" pos="4055">
          <p15:clr>
            <a:srgbClr val="F26B43"/>
          </p15:clr>
        </p15:guide>
        <p15:guide id="5" pos="257">
          <p15:clr>
            <a:srgbClr val="F26B43"/>
          </p15:clr>
        </p15:guide>
        <p15:guide id="6" orient="horz" pos="267">
          <p15:clr>
            <a:srgbClr val="F26B43"/>
          </p15:clr>
        </p15:guide>
        <p15:guide id="7" orient="horz" pos="913">
          <p15:clr>
            <a:srgbClr val="F26B43"/>
          </p15:clr>
        </p15:guide>
        <p15:guide id="8" orient="horz" pos="23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3.sv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sitting at a table&#10;&#10;Description automatically generated with low confidence">
            <a:extLst>
              <a:ext uri="{FF2B5EF4-FFF2-40B4-BE49-F238E27FC236}">
                <a16:creationId xmlns:a16="http://schemas.microsoft.com/office/drawing/2014/main" id="{DCBE70AB-8AB9-9D4D-9536-1956B099D4F3}"/>
              </a:ext>
            </a:extLst>
          </p:cNvPr>
          <p:cNvPicPr>
            <a:picLocks noChangeAspect="1"/>
          </p:cNvPicPr>
          <p:nvPr/>
        </p:nvPicPr>
        <p:blipFill rotWithShape="1">
          <a:blip r:embed="rId2">
            <a:alphaModFix amt="80000"/>
          </a:blip>
          <a:srcRect t="22571" r="12102" b="10470"/>
          <a:stretch/>
        </p:blipFill>
        <p:spPr>
          <a:xfrm>
            <a:off x="0" y="0"/>
            <a:ext cx="12192000" cy="6868633"/>
          </a:xfrm>
          <a:prstGeom prst="rect">
            <a:avLst/>
          </a:prstGeom>
          <a:solidFill>
            <a:schemeClr val="tx1"/>
          </a:solidFill>
        </p:spPr>
      </p:pic>
      <p:sp>
        <p:nvSpPr>
          <p:cNvPr id="2" name="Title 1">
            <a:extLst>
              <a:ext uri="{FF2B5EF4-FFF2-40B4-BE49-F238E27FC236}">
                <a16:creationId xmlns:a16="http://schemas.microsoft.com/office/drawing/2014/main" id="{22FC57C5-9AA9-8847-9067-FFF94906BF01}"/>
              </a:ext>
            </a:extLst>
          </p:cNvPr>
          <p:cNvSpPr>
            <a:spLocks noGrp="1"/>
          </p:cNvSpPr>
          <p:nvPr>
            <p:ph type="title"/>
          </p:nvPr>
        </p:nvSpPr>
        <p:spPr>
          <a:xfrm>
            <a:off x="363163" y="1713168"/>
            <a:ext cx="8534257" cy="4093428"/>
          </a:xfrm>
        </p:spPr>
        <p:txBody>
          <a:bodyPr/>
          <a:lstStyle/>
          <a:p>
            <a:r>
              <a:rPr lang="en-US" sz="3600" dirty="0">
                <a:solidFill>
                  <a:schemeClr val="bg1"/>
                </a:solidFill>
                <a:latin typeface="Arial Black"/>
              </a:rPr>
              <a:t>Bletchley and Fenny Stratford BPARA Annual Meeting</a:t>
            </a:r>
            <a:br>
              <a:rPr lang="en-US" sz="3200" dirty="0">
                <a:solidFill>
                  <a:schemeClr val="bg1"/>
                </a:solidFill>
                <a:latin typeface="Arial Black"/>
              </a:rPr>
            </a:br>
            <a:r>
              <a:rPr lang="en-US" sz="3600" dirty="0">
                <a:solidFill>
                  <a:schemeClr val="bg1"/>
                </a:solidFill>
                <a:latin typeface="Arial Black"/>
              </a:rPr>
              <a:t>Town Deal Update</a:t>
            </a:r>
            <a:br>
              <a:rPr lang="en-US" sz="3600" dirty="0">
                <a:solidFill>
                  <a:schemeClr val="bg1"/>
                </a:solidFill>
                <a:latin typeface="Arial Black"/>
              </a:rPr>
            </a:br>
            <a:br>
              <a:rPr lang="en-US" sz="3600" dirty="0">
                <a:solidFill>
                  <a:schemeClr val="bg1"/>
                </a:solidFill>
                <a:latin typeface="Arial Black"/>
              </a:rPr>
            </a:br>
            <a:r>
              <a:rPr lang="en-US" sz="2400" dirty="0">
                <a:solidFill>
                  <a:schemeClr val="bg1"/>
                </a:solidFill>
                <a:latin typeface="Arial Black"/>
              </a:rPr>
              <a:t>Darrel Canvin, Town Deal </a:t>
            </a:r>
            <a:r>
              <a:rPr lang="en-US" sz="2400" dirty="0" err="1">
                <a:solidFill>
                  <a:schemeClr val="bg1"/>
                </a:solidFill>
                <a:latin typeface="Arial Black"/>
              </a:rPr>
              <a:t>Programme</a:t>
            </a:r>
            <a:r>
              <a:rPr lang="en-US" sz="2400" dirty="0">
                <a:solidFill>
                  <a:schemeClr val="bg1"/>
                </a:solidFill>
                <a:latin typeface="Arial Black"/>
              </a:rPr>
              <a:t> Manager</a:t>
            </a:r>
            <a:br>
              <a:rPr lang="en-US" sz="2400" dirty="0">
                <a:solidFill>
                  <a:schemeClr val="bg1"/>
                </a:solidFill>
                <a:latin typeface="Arial Black"/>
              </a:rPr>
            </a:br>
            <a:r>
              <a:rPr lang="en-US" sz="2400" dirty="0">
                <a:solidFill>
                  <a:schemeClr val="bg1"/>
                </a:solidFill>
                <a:latin typeface="Arial Black"/>
              </a:rPr>
              <a:t>May 2024</a:t>
            </a:r>
            <a:br>
              <a:rPr lang="en-US" dirty="0">
                <a:latin typeface="Arial Black" panose="020B0604020202020204" pitchFamily="34" charset="0"/>
                <a:cs typeface="Arial Black" panose="020B0604020202020204" pitchFamily="34" charset="0"/>
              </a:rPr>
            </a:br>
            <a:endParaRPr lang="en-US" dirty="0">
              <a:solidFill>
                <a:schemeClr val="bg1"/>
              </a:solidFill>
              <a:latin typeface="Arial Black"/>
              <a:cs typeface="Arial Black" panose="020B0604020202020204" pitchFamily="34" charset="0"/>
            </a:endParaRPr>
          </a:p>
        </p:txBody>
      </p:sp>
      <p:pic>
        <p:nvPicPr>
          <p:cNvPr id="6" name="Graphic 5">
            <a:extLst>
              <a:ext uri="{FF2B5EF4-FFF2-40B4-BE49-F238E27FC236}">
                <a16:creationId xmlns:a16="http://schemas.microsoft.com/office/drawing/2014/main" id="{75D74352-AD37-1C44-9FD5-E420A2B929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7988" y="430213"/>
            <a:ext cx="981996" cy="603794"/>
          </a:xfrm>
          <a:prstGeom prst="rect">
            <a:avLst/>
          </a:prstGeom>
        </p:spPr>
      </p:pic>
      <p:pic>
        <p:nvPicPr>
          <p:cNvPr id="3" name="Picture 2">
            <a:extLst>
              <a:ext uri="{FF2B5EF4-FFF2-40B4-BE49-F238E27FC236}">
                <a16:creationId xmlns:a16="http://schemas.microsoft.com/office/drawing/2014/main" id="{E60CC668-A488-4061-B63A-C2D10309BF7E}"/>
              </a:ext>
            </a:extLst>
          </p:cNvPr>
          <p:cNvPicPr>
            <a:picLocks noChangeAspect="1"/>
          </p:cNvPicPr>
          <p:nvPr/>
        </p:nvPicPr>
        <p:blipFill rotWithShape="1">
          <a:blip r:embed="rId5"/>
          <a:srcRect b="19620"/>
          <a:stretch/>
        </p:blipFill>
        <p:spPr>
          <a:xfrm>
            <a:off x="10073580" y="235243"/>
            <a:ext cx="1710432" cy="540000"/>
          </a:xfrm>
          <a:prstGeom prst="rect">
            <a:avLst/>
          </a:prstGeom>
        </p:spPr>
      </p:pic>
      <p:pic>
        <p:nvPicPr>
          <p:cNvPr id="7" name="Picture 6">
            <a:extLst>
              <a:ext uri="{FF2B5EF4-FFF2-40B4-BE49-F238E27FC236}">
                <a16:creationId xmlns:a16="http://schemas.microsoft.com/office/drawing/2014/main" id="{53CC2A49-D956-4730-AEEE-411F2C8D459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9318487" y="5965315"/>
            <a:ext cx="2635090" cy="657442"/>
          </a:xfrm>
          <a:prstGeom prst="rect">
            <a:avLst/>
          </a:prstGeom>
        </p:spPr>
      </p:pic>
    </p:spTree>
    <p:extLst>
      <p:ext uri="{BB962C8B-B14F-4D97-AF65-F5344CB8AC3E}">
        <p14:creationId xmlns:p14="http://schemas.microsoft.com/office/powerpoint/2010/main" val="368221265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2038551" y="203963"/>
            <a:ext cx="8114896" cy="584149"/>
          </a:xfrm>
          <a:prstGeom prst="rect">
            <a:avLst/>
          </a:prstGeom>
          <a:noFill/>
          <a:ln>
            <a:noFill/>
          </a:ln>
        </p:spPr>
        <p:txBody>
          <a:bodyPr spcFirstLastPara="1" wrap="square" lIns="0" tIns="0" rIns="0" bIns="0" anchor="t" anchorCtr="0">
            <a:noAutofit/>
          </a:bodyPr>
          <a:lstStyle/>
          <a:p>
            <a:pPr marL="0" lvl="0" indent="0" algn="ctr"/>
            <a:r>
              <a:rPr lang="en-GB" sz="4000" dirty="0">
                <a:solidFill>
                  <a:schemeClr val="accent2"/>
                </a:solidFill>
                <a:latin typeface="Calibri" panose="020F0502020204030204" pitchFamily="34" charset="0"/>
                <a:cs typeface="Calibri" panose="020F0502020204030204" pitchFamily="34" charset="0"/>
              </a:rPr>
              <a:t>What is the Towns Fund</a:t>
            </a:r>
          </a:p>
        </p:txBody>
      </p:sp>
      <p:pic>
        <p:nvPicPr>
          <p:cNvPr id="4" name="Picture 3">
            <a:extLst>
              <a:ext uri="{FF2B5EF4-FFF2-40B4-BE49-F238E27FC236}">
                <a16:creationId xmlns:a16="http://schemas.microsoft.com/office/drawing/2014/main" id="{B8F457F7-F806-4FDB-9E3A-599820A3D9C0}"/>
              </a:ext>
            </a:extLst>
          </p:cNvPr>
          <p:cNvPicPr>
            <a:picLocks noChangeAspect="1"/>
          </p:cNvPicPr>
          <p:nvPr/>
        </p:nvPicPr>
        <p:blipFill rotWithShape="1">
          <a:blip r:embed="rId3"/>
          <a:srcRect b="19620"/>
          <a:stretch/>
        </p:blipFill>
        <p:spPr>
          <a:xfrm>
            <a:off x="190530" y="203963"/>
            <a:ext cx="1710432" cy="540000"/>
          </a:xfrm>
          <a:prstGeom prst="rect">
            <a:avLst/>
          </a:prstGeom>
        </p:spPr>
      </p:pic>
      <p:sp>
        <p:nvSpPr>
          <p:cNvPr id="3" name="TextBox 2">
            <a:extLst>
              <a:ext uri="{FF2B5EF4-FFF2-40B4-BE49-F238E27FC236}">
                <a16:creationId xmlns:a16="http://schemas.microsoft.com/office/drawing/2014/main" id="{535DF825-7B1D-B02E-2C23-1C96941083E6}"/>
              </a:ext>
            </a:extLst>
          </p:cNvPr>
          <p:cNvSpPr txBox="1"/>
          <p:nvPr/>
        </p:nvSpPr>
        <p:spPr>
          <a:xfrm>
            <a:off x="301375" y="1142460"/>
            <a:ext cx="11589249" cy="4154984"/>
          </a:xfrm>
          <a:prstGeom prst="rect">
            <a:avLst/>
          </a:prstGeom>
          <a:noFill/>
        </p:spPr>
        <p:txBody>
          <a:bodyPr wrap="square" rtlCol="0">
            <a:spAutoFit/>
          </a:bodyPr>
          <a:lstStyle/>
          <a:p>
            <a:pPr marL="342900" indent="-342900">
              <a:buFont typeface="Arial" panose="020B0604020202020204" pitchFamily="34" charset="0"/>
              <a:buChar char="•"/>
            </a:pPr>
            <a:r>
              <a:rPr lang="en-GB" sz="2400" dirty="0"/>
              <a:t>In recent years, our towns and high streets have faced several significant challenges to growth. </a:t>
            </a:r>
          </a:p>
          <a:p>
            <a:endParaRPr lang="en-GB" sz="2400" dirty="0"/>
          </a:p>
          <a:p>
            <a:pPr marL="342900" indent="-342900">
              <a:buFont typeface="Arial" panose="020B0604020202020204" pitchFamily="34" charset="0"/>
              <a:buChar char="•"/>
            </a:pPr>
            <a:r>
              <a:rPr lang="en-GB" sz="2400" dirty="0"/>
              <a:t>The Town Deals programme aims to help regenerate towns and deliver long-term economic and productivity growth.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In 2020, Milton Keynes City Council were awarded £22.7 million of Town Deal Funding to deliver several projects in Bletchley and Fenny Stratford.</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These projects are designed to capitalise on the emerging opportunities presented by the development of the Oxford to Cambridge East-West rail link.</a:t>
            </a:r>
          </a:p>
        </p:txBody>
      </p:sp>
    </p:spTree>
    <p:extLst>
      <p:ext uri="{BB962C8B-B14F-4D97-AF65-F5344CB8AC3E}">
        <p14:creationId xmlns:p14="http://schemas.microsoft.com/office/powerpoint/2010/main" val="3317766214"/>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2201522" y="276044"/>
            <a:ext cx="7788953" cy="584149"/>
          </a:xfrm>
          <a:prstGeom prst="rect">
            <a:avLst/>
          </a:prstGeom>
          <a:noFill/>
          <a:ln>
            <a:noFill/>
          </a:ln>
        </p:spPr>
        <p:txBody>
          <a:bodyPr spcFirstLastPara="1" wrap="square" lIns="0" tIns="0" rIns="0" bIns="0" anchor="t" anchorCtr="0">
            <a:noAutofit/>
          </a:bodyPr>
          <a:lstStyle/>
          <a:p>
            <a:pPr marL="0" indent="0" algn="ctr"/>
            <a:r>
              <a:rPr lang="en-GB" sz="4000" b="1" dirty="0">
                <a:solidFill>
                  <a:schemeClr val="accent2"/>
                </a:solidFill>
                <a:latin typeface="Calibri" panose="020F0502020204030204" pitchFamily="34" charset="0"/>
                <a:cs typeface="Calibri" panose="020F0502020204030204" pitchFamily="34" charset="0"/>
              </a:rPr>
              <a:t>Town Deal Vision</a:t>
            </a:r>
          </a:p>
          <a:p>
            <a:pPr marL="0" lvl="0" indent="0"/>
            <a:endParaRPr lang="en-GB" sz="4000" dirty="0">
              <a:solidFill>
                <a:schemeClr val="accent2"/>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FCB3DC7-E952-4574-AA38-36D6A04F30DA}"/>
              </a:ext>
            </a:extLst>
          </p:cNvPr>
          <p:cNvPicPr>
            <a:picLocks noChangeAspect="1"/>
          </p:cNvPicPr>
          <p:nvPr/>
        </p:nvPicPr>
        <p:blipFill rotWithShape="1">
          <a:blip r:embed="rId3"/>
          <a:srcRect b="19620"/>
          <a:stretch/>
        </p:blipFill>
        <p:spPr>
          <a:xfrm>
            <a:off x="190530" y="203963"/>
            <a:ext cx="1710432" cy="540000"/>
          </a:xfrm>
          <a:prstGeom prst="rect">
            <a:avLst/>
          </a:prstGeom>
        </p:spPr>
      </p:pic>
      <p:graphicFrame>
        <p:nvGraphicFramePr>
          <p:cNvPr id="3" name="Diagram 2">
            <a:extLst>
              <a:ext uri="{FF2B5EF4-FFF2-40B4-BE49-F238E27FC236}">
                <a16:creationId xmlns:a16="http://schemas.microsoft.com/office/drawing/2014/main" id="{5A1CBD91-A049-722F-97E7-36F73F8767A9}"/>
              </a:ext>
            </a:extLst>
          </p:cNvPr>
          <p:cNvGraphicFramePr/>
          <p:nvPr>
            <p:extLst>
              <p:ext uri="{D42A27DB-BD31-4B8C-83A1-F6EECF244321}">
                <p14:modId xmlns:p14="http://schemas.microsoft.com/office/powerpoint/2010/main" val="1734481947"/>
              </p:ext>
            </p:extLst>
          </p:nvPr>
        </p:nvGraphicFramePr>
        <p:xfrm>
          <a:off x="537680" y="2906109"/>
          <a:ext cx="11116639" cy="38163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A9C8402F-51D6-B230-72B5-61F123E078D3}"/>
              </a:ext>
            </a:extLst>
          </p:cNvPr>
          <p:cNvSpPr txBox="1"/>
          <p:nvPr/>
        </p:nvSpPr>
        <p:spPr>
          <a:xfrm>
            <a:off x="914400" y="1304818"/>
            <a:ext cx="10171416" cy="1477328"/>
          </a:xfrm>
          <a:prstGeom prst="rect">
            <a:avLst/>
          </a:prstGeom>
          <a:noFill/>
        </p:spPr>
        <p:txBody>
          <a:bodyPr wrap="square" rtlCol="0">
            <a:spAutoFit/>
          </a:bodyPr>
          <a:lstStyle/>
          <a:p>
            <a:pPr algn="ctr"/>
            <a:r>
              <a:rPr lang="en-GB" sz="1800" i="1" dirty="0">
                <a:solidFill>
                  <a:srgbClr val="0070C0"/>
                </a:solidFill>
              </a:rPr>
              <a:t>Bletchley &amp; Fenny Stratford will be a thriving, healthy, affordable and attractive place, where its diverse communities are celebrated and connected to opportunities to live, work and play. It will be a centre for innovation, benefitting from its excellent strategic rail connections to London, Oxford and Cambridge and taking forward the pioneering and enduring legacy of Bletchley Park to provide a bright future for all </a:t>
            </a:r>
          </a:p>
        </p:txBody>
      </p:sp>
    </p:spTree>
    <p:extLst>
      <p:ext uri="{BB962C8B-B14F-4D97-AF65-F5344CB8AC3E}">
        <p14:creationId xmlns:p14="http://schemas.microsoft.com/office/powerpoint/2010/main" val="2476021663"/>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2201523" y="252462"/>
            <a:ext cx="7788953" cy="584149"/>
          </a:xfrm>
          <a:prstGeom prst="rect">
            <a:avLst/>
          </a:prstGeom>
          <a:noFill/>
          <a:ln>
            <a:noFill/>
          </a:ln>
        </p:spPr>
        <p:txBody>
          <a:bodyPr spcFirstLastPara="1" wrap="square" lIns="0" tIns="0" rIns="0" bIns="0" anchor="t" anchorCtr="0">
            <a:noAutofit/>
          </a:bodyPr>
          <a:lstStyle/>
          <a:p>
            <a:pPr marL="0" indent="0" algn="ctr"/>
            <a:r>
              <a:rPr lang="en-GB" sz="4000" b="1" dirty="0">
                <a:solidFill>
                  <a:schemeClr val="accent2"/>
                </a:solidFill>
                <a:latin typeface="Calibri" panose="020F0502020204030204" pitchFamily="34" charset="0"/>
                <a:cs typeface="Calibri" panose="020F0502020204030204" pitchFamily="34" charset="0"/>
              </a:rPr>
              <a:t>Project Updates</a:t>
            </a:r>
          </a:p>
          <a:p>
            <a:pPr marL="0" lvl="0" indent="0"/>
            <a:endParaRPr lang="en-GB" sz="4000" dirty="0">
              <a:solidFill>
                <a:schemeClr val="accent2"/>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CFCB3DC7-E952-4574-AA38-36D6A04F30DA}"/>
              </a:ext>
            </a:extLst>
          </p:cNvPr>
          <p:cNvPicPr>
            <a:picLocks noChangeAspect="1"/>
          </p:cNvPicPr>
          <p:nvPr/>
        </p:nvPicPr>
        <p:blipFill rotWithShape="1">
          <a:blip r:embed="rId3"/>
          <a:srcRect b="19620"/>
          <a:stretch/>
        </p:blipFill>
        <p:spPr>
          <a:xfrm>
            <a:off x="190530" y="203963"/>
            <a:ext cx="1710432" cy="540000"/>
          </a:xfrm>
          <a:prstGeom prst="rect">
            <a:avLst/>
          </a:prstGeom>
        </p:spPr>
      </p:pic>
      <p:graphicFrame>
        <p:nvGraphicFramePr>
          <p:cNvPr id="3" name="Diagram 2">
            <a:extLst>
              <a:ext uri="{FF2B5EF4-FFF2-40B4-BE49-F238E27FC236}">
                <a16:creationId xmlns:a16="http://schemas.microsoft.com/office/drawing/2014/main" id="{773728EC-EAB4-38AB-E9BE-115468545629}"/>
              </a:ext>
            </a:extLst>
          </p:cNvPr>
          <p:cNvGraphicFramePr/>
          <p:nvPr>
            <p:extLst>
              <p:ext uri="{D42A27DB-BD31-4B8C-83A1-F6EECF244321}">
                <p14:modId xmlns:p14="http://schemas.microsoft.com/office/powerpoint/2010/main" val="892415321"/>
              </p:ext>
            </p:extLst>
          </p:nvPr>
        </p:nvGraphicFramePr>
        <p:xfrm>
          <a:off x="357311" y="1208771"/>
          <a:ext cx="11437421" cy="53967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04336148"/>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4" name="Picture 3">
            <a:extLst>
              <a:ext uri="{FF2B5EF4-FFF2-40B4-BE49-F238E27FC236}">
                <a16:creationId xmlns:a16="http://schemas.microsoft.com/office/drawing/2014/main" id="{B8F457F7-F806-4FDB-9E3A-599820A3D9C0}"/>
              </a:ext>
            </a:extLst>
          </p:cNvPr>
          <p:cNvPicPr>
            <a:picLocks noChangeAspect="1"/>
          </p:cNvPicPr>
          <p:nvPr/>
        </p:nvPicPr>
        <p:blipFill rotWithShape="1">
          <a:blip r:embed="rId3"/>
          <a:srcRect b="19620"/>
          <a:stretch/>
        </p:blipFill>
        <p:spPr>
          <a:xfrm>
            <a:off x="190530" y="203963"/>
            <a:ext cx="1710432" cy="540000"/>
          </a:xfrm>
          <a:prstGeom prst="rect">
            <a:avLst/>
          </a:prstGeom>
        </p:spPr>
      </p:pic>
      <p:sp>
        <p:nvSpPr>
          <p:cNvPr id="2" name="Google Shape;96;p2">
            <a:extLst>
              <a:ext uri="{FF2B5EF4-FFF2-40B4-BE49-F238E27FC236}">
                <a16:creationId xmlns:a16="http://schemas.microsoft.com/office/drawing/2014/main" id="{0901AC87-57B6-F122-A239-54D50700F8CB}"/>
              </a:ext>
            </a:extLst>
          </p:cNvPr>
          <p:cNvSpPr txBox="1">
            <a:spLocks noGrp="1"/>
          </p:cNvSpPr>
          <p:nvPr>
            <p:ph type="body" idx="1"/>
          </p:nvPr>
        </p:nvSpPr>
        <p:spPr>
          <a:xfrm>
            <a:off x="1946062" y="203963"/>
            <a:ext cx="7788953" cy="584149"/>
          </a:xfrm>
          <a:prstGeom prst="rect">
            <a:avLst/>
          </a:prstGeom>
          <a:noFill/>
          <a:ln>
            <a:noFill/>
          </a:ln>
        </p:spPr>
        <p:txBody>
          <a:bodyPr spcFirstLastPara="1" wrap="square" lIns="0" tIns="0" rIns="0" bIns="0" anchor="t" anchorCtr="0">
            <a:noAutofit/>
          </a:bodyPr>
          <a:lstStyle/>
          <a:p>
            <a:pPr marL="0" indent="0" algn="ctr"/>
            <a:r>
              <a:rPr lang="en-GB" sz="4000" dirty="0">
                <a:solidFill>
                  <a:schemeClr val="accent2"/>
                </a:solidFill>
                <a:latin typeface="Calibri" panose="020F0502020204030204" pitchFamily="34" charset="0"/>
                <a:cs typeface="Calibri" panose="020F0502020204030204" pitchFamily="34" charset="0"/>
              </a:rPr>
              <a:t>Ongoing</a:t>
            </a:r>
            <a:r>
              <a:rPr lang="en-GB" sz="4000" b="1" dirty="0">
                <a:solidFill>
                  <a:schemeClr val="accent2"/>
                </a:solidFill>
                <a:latin typeface="Calibri" panose="020F0502020204030204" pitchFamily="34" charset="0"/>
                <a:cs typeface="Calibri" panose="020F0502020204030204" pitchFamily="34" charset="0"/>
              </a:rPr>
              <a:t> projects</a:t>
            </a:r>
          </a:p>
          <a:p>
            <a:pPr marL="0" lvl="0" indent="0"/>
            <a:endParaRPr lang="en-GB" sz="4000" dirty="0">
              <a:solidFill>
                <a:schemeClr val="accent2"/>
              </a:solidFill>
              <a:latin typeface="Calibri" panose="020F0502020204030204" pitchFamily="34" charset="0"/>
              <a:cs typeface="Calibri" panose="020F0502020204030204" pitchFamily="34" charset="0"/>
            </a:endParaRPr>
          </a:p>
        </p:txBody>
      </p:sp>
      <p:graphicFrame>
        <p:nvGraphicFramePr>
          <p:cNvPr id="3" name="Table 4">
            <a:extLst>
              <a:ext uri="{FF2B5EF4-FFF2-40B4-BE49-F238E27FC236}">
                <a16:creationId xmlns:a16="http://schemas.microsoft.com/office/drawing/2014/main" id="{4C17CFDB-727A-FA71-B090-BE131BAD2A86}"/>
              </a:ext>
            </a:extLst>
          </p:cNvPr>
          <p:cNvGraphicFramePr>
            <a:graphicFrameLocks noGrp="1"/>
          </p:cNvGraphicFramePr>
          <p:nvPr>
            <p:extLst>
              <p:ext uri="{D42A27DB-BD31-4B8C-83A1-F6EECF244321}">
                <p14:modId xmlns:p14="http://schemas.microsoft.com/office/powerpoint/2010/main" val="1514533980"/>
              </p:ext>
            </p:extLst>
          </p:nvPr>
        </p:nvGraphicFramePr>
        <p:xfrm>
          <a:off x="359595" y="748187"/>
          <a:ext cx="11301574" cy="5844064"/>
        </p:xfrm>
        <a:graphic>
          <a:graphicData uri="http://schemas.openxmlformats.org/drawingml/2006/table">
            <a:tbl>
              <a:tblPr firstRow="1" bandRow="1">
                <a:tableStyleId>{E8DDF062-5928-43DD-B5B4-0562D97B017E}</a:tableStyleId>
              </a:tblPr>
              <a:tblGrid>
                <a:gridCol w="5650787">
                  <a:extLst>
                    <a:ext uri="{9D8B030D-6E8A-4147-A177-3AD203B41FA5}">
                      <a16:colId xmlns:a16="http://schemas.microsoft.com/office/drawing/2014/main" val="1592717885"/>
                    </a:ext>
                  </a:extLst>
                </a:gridCol>
                <a:gridCol w="5650787">
                  <a:extLst>
                    <a:ext uri="{9D8B030D-6E8A-4147-A177-3AD203B41FA5}">
                      <a16:colId xmlns:a16="http://schemas.microsoft.com/office/drawing/2014/main" val="1577092061"/>
                    </a:ext>
                  </a:extLst>
                </a:gridCol>
              </a:tblGrid>
              <a:tr h="4102023">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extLst>
                  <a:ext uri="{0D108BD9-81ED-4DB2-BD59-A6C34878D82A}">
                    <a16:rowId xmlns:a16="http://schemas.microsoft.com/office/drawing/2014/main" val="618049319"/>
                  </a:ext>
                </a:extLst>
              </a:tr>
              <a:tr h="1742041">
                <a:tc>
                  <a:txBody>
                    <a:bodyPr/>
                    <a:lstStyle/>
                    <a:p>
                      <a:pPr algn="ctr"/>
                      <a:r>
                        <a:rPr lang="en-GB" sz="1800" dirty="0"/>
                        <a:t>The Council are nearing completion (minor landscaping works ongoing) on the </a:t>
                      </a:r>
                      <a:r>
                        <a:rPr lang="en-GB" sz="1800" dirty="0" err="1"/>
                        <a:t>Redways</a:t>
                      </a:r>
                      <a:r>
                        <a:rPr lang="en-GB" sz="1800" dirty="0"/>
                        <a:t> project, which has provided enhanced connectivity from the Lakes Estate, Newton Leys and Blue Lagoon Nature Reserve to Bletchley Town centre</a:t>
                      </a:r>
                    </a:p>
                  </a:txBody>
                  <a:tcPr/>
                </a:tc>
                <a:tc>
                  <a:txBody>
                    <a:bodyPr/>
                    <a:lstStyle/>
                    <a:p>
                      <a:pPr algn="ctr"/>
                      <a:r>
                        <a:rPr lang="en-GB" sz="1800" dirty="0"/>
                        <a:t>The </a:t>
                      </a:r>
                      <a:r>
                        <a:rPr lang="en-GB" sz="1800" dirty="0" err="1"/>
                        <a:t>AMoVS</a:t>
                      </a:r>
                      <a:r>
                        <a:rPr lang="en-GB" sz="1800" dirty="0"/>
                        <a:t> project aims to market Bletchley as a great place to invest and do business, by engaging with businesses across the area. Throughout the year we held four business networking events and engaged with over 100 businesses. </a:t>
                      </a:r>
                      <a:endParaRPr lang="en-GB" dirty="0"/>
                    </a:p>
                  </a:txBody>
                  <a:tcPr/>
                </a:tc>
                <a:extLst>
                  <a:ext uri="{0D108BD9-81ED-4DB2-BD59-A6C34878D82A}">
                    <a16:rowId xmlns:a16="http://schemas.microsoft.com/office/drawing/2014/main" val="21931900"/>
                  </a:ext>
                </a:extLst>
              </a:tr>
            </a:tbl>
          </a:graphicData>
        </a:graphic>
      </p:graphicFrame>
      <p:pic>
        <p:nvPicPr>
          <p:cNvPr id="7" name="Picture 6" descr="A path with grass and trees&#10;&#10;Description automatically generated">
            <a:extLst>
              <a:ext uri="{FF2B5EF4-FFF2-40B4-BE49-F238E27FC236}">
                <a16:creationId xmlns:a16="http://schemas.microsoft.com/office/drawing/2014/main" id="{B22F4EDF-FE6A-7336-537B-40B0D401DDD8}"/>
              </a:ext>
            </a:extLst>
          </p:cNvPr>
          <p:cNvPicPr>
            <a:picLocks noChangeAspect="1"/>
          </p:cNvPicPr>
          <p:nvPr/>
        </p:nvPicPr>
        <p:blipFill>
          <a:blip r:embed="rId4"/>
          <a:stretch>
            <a:fillRect/>
          </a:stretch>
        </p:blipFill>
        <p:spPr>
          <a:xfrm>
            <a:off x="530831" y="1203522"/>
            <a:ext cx="5091551" cy="3347093"/>
          </a:xfrm>
          <a:prstGeom prst="rect">
            <a:avLst/>
          </a:prstGeom>
        </p:spPr>
      </p:pic>
      <p:pic>
        <p:nvPicPr>
          <p:cNvPr id="8" name="Picture 2" descr="A group of people in a room&#10;&#10;Description automatically generated">
            <a:extLst>
              <a:ext uri="{FF2B5EF4-FFF2-40B4-BE49-F238E27FC236}">
                <a16:creationId xmlns:a16="http://schemas.microsoft.com/office/drawing/2014/main" id="{4C48BEEB-E9CB-09AD-1B70-8699B32B303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973"/>
          <a:stretch/>
        </p:blipFill>
        <p:spPr bwMode="auto">
          <a:xfrm>
            <a:off x="6515085" y="1407560"/>
            <a:ext cx="4977613" cy="3248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990397"/>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4" name="Picture 3">
            <a:extLst>
              <a:ext uri="{FF2B5EF4-FFF2-40B4-BE49-F238E27FC236}">
                <a16:creationId xmlns:a16="http://schemas.microsoft.com/office/drawing/2014/main" id="{B8F457F7-F806-4FDB-9E3A-599820A3D9C0}"/>
              </a:ext>
            </a:extLst>
          </p:cNvPr>
          <p:cNvPicPr>
            <a:picLocks noChangeAspect="1"/>
          </p:cNvPicPr>
          <p:nvPr/>
        </p:nvPicPr>
        <p:blipFill rotWithShape="1">
          <a:blip r:embed="rId3"/>
          <a:srcRect b="19620"/>
          <a:stretch/>
        </p:blipFill>
        <p:spPr>
          <a:xfrm>
            <a:off x="190530" y="203963"/>
            <a:ext cx="1710432" cy="540000"/>
          </a:xfrm>
          <a:prstGeom prst="rect">
            <a:avLst/>
          </a:prstGeom>
        </p:spPr>
      </p:pic>
      <p:sp>
        <p:nvSpPr>
          <p:cNvPr id="2" name="Google Shape;96;p2">
            <a:extLst>
              <a:ext uri="{FF2B5EF4-FFF2-40B4-BE49-F238E27FC236}">
                <a16:creationId xmlns:a16="http://schemas.microsoft.com/office/drawing/2014/main" id="{0901AC87-57B6-F122-A239-54D50700F8CB}"/>
              </a:ext>
            </a:extLst>
          </p:cNvPr>
          <p:cNvSpPr txBox="1">
            <a:spLocks noGrp="1"/>
          </p:cNvSpPr>
          <p:nvPr>
            <p:ph type="body" idx="1"/>
          </p:nvPr>
        </p:nvSpPr>
        <p:spPr>
          <a:xfrm>
            <a:off x="1946062" y="203963"/>
            <a:ext cx="7788953" cy="584149"/>
          </a:xfrm>
          <a:prstGeom prst="rect">
            <a:avLst/>
          </a:prstGeom>
          <a:noFill/>
          <a:ln>
            <a:noFill/>
          </a:ln>
        </p:spPr>
        <p:txBody>
          <a:bodyPr spcFirstLastPara="1" wrap="square" lIns="0" tIns="0" rIns="0" bIns="0" anchor="t" anchorCtr="0">
            <a:noAutofit/>
          </a:bodyPr>
          <a:lstStyle/>
          <a:p>
            <a:pPr marL="0" indent="0" algn="ctr"/>
            <a:r>
              <a:rPr lang="en-GB" sz="4000" b="1" dirty="0">
                <a:solidFill>
                  <a:schemeClr val="accent2"/>
                </a:solidFill>
                <a:latin typeface="Calibri" panose="020F0502020204030204" pitchFamily="34" charset="0"/>
                <a:cs typeface="Calibri" panose="020F0502020204030204" pitchFamily="34" charset="0"/>
              </a:rPr>
              <a:t>Completed projects</a:t>
            </a:r>
          </a:p>
          <a:p>
            <a:pPr marL="0" lvl="0" indent="0"/>
            <a:endParaRPr lang="en-GB" sz="4000" dirty="0">
              <a:solidFill>
                <a:schemeClr val="accent2"/>
              </a:solidFill>
              <a:latin typeface="Calibri" panose="020F0502020204030204" pitchFamily="34" charset="0"/>
              <a:cs typeface="Calibri" panose="020F0502020204030204" pitchFamily="34" charset="0"/>
            </a:endParaRPr>
          </a:p>
        </p:txBody>
      </p:sp>
      <p:graphicFrame>
        <p:nvGraphicFramePr>
          <p:cNvPr id="3" name="Table 4">
            <a:extLst>
              <a:ext uri="{FF2B5EF4-FFF2-40B4-BE49-F238E27FC236}">
                <a16:creationId xmlns:a16="http://schemas.microsoft.com/office/drawing/2014/main" id="{4C17CFDB-727A-FA71-B090-BE131BAD2A86}"/>
              </a:ext>
            </a:extLst>
          </p:cNvPr>
          <p:cNvGraphicFramePr>
            <a:graphicFrameLocks noGrp="1"/>
          </p:cNvGraphicFramePr>
          <p:nvPr>
            <p:extLst>
              <p:ext uri="{D42A27DB-BD31-4B8C-83A1-F6EECF244321}">
                <p14:modId xmlns:p14="http://schemas.microsoft.com/office/powerpoint/2010/main" val="853718629"/>
              </p:ext>
            </p:extLst>
          </p:nvPr>
        </p:nvGraphicFramePr>
        <p:xfrm>
          <a:off x="359595" y="748187"/>
          <a:ext cx="11301574" cy="6052743"/>
        </p:xfrm>
        <a:graphic>
          <a:graphicData uri="http://schemas.openxmlformats.org/drawingml/2006/table">
            <a:tbl>
              <a:tblPr firstRow="1" bandRow="1">
                <a:tableStyleId>{E8DDF062-5928-43DD-B5B4-0562D97B017E}</a:tableStyleId>
              </a:tblPr>
              <a:tblGrid>
                <a:gridCol w="5650787">
                  <a:extLst>
                    <a:ext uri="{9D8B030D-6E8A-4147-A177-3AD203B41FA5}">
                      <a16:colId xmlns:a16="http://schemas.microsoft.com/office/drawing/2014/main" val="1592717885"/>
                    </a:ext>
                  </a:extLst>
                </a:gridCol>
                <a:gridCol w="5650787">
                  <a:extLst>
                    <a:ext uri="{9D8B030D-6E8A-4147-A177-3AD203B41FA5}">
                      <a16:colId xmlns:a16="http://schemas.microsoft.com/office/drawing/2014/main" val="1577092061"/>
                    </a:ext>
                  </a:extLst>
                </a:gridCol>
              </a:tblGrid>
              <a:tr h="4102023">
                <a:tc>
                  <a:txBody>
                    <a:bodyPr/>
                    <a:lstStyle/>
                    <a:p>
                      <a:endParaRPr lang="en-GB" dirty="0"/>
                    </a:p>
                  </a:txBody>
                  <a:tcPr>
                    <a:lnT w="12700" cap="flat" cmpd="sng" algn="ctr">
                      <a:noFill/>
                      <a:prstDash val="solid"/>
                      <a:round/>
                      <a:headEnd type="none" w="med" len="med"/>
                      <a:tailEnd type="none" w="med" len="med"/>
                    </a:lnT>
                  </a:tcPr>
                </a:tc>
                <a:tc>
                  <a:txBody>
                    <a:bodyPr/>
                    <a:lstStyle/>
                    <a:p>
                      <a:endParaRPr lang="en-GB" dirty="0"/>
                    </a:p>
                  </a:txBody>
                  <a:tcPr>
                    <a:lnT w="12700" cap="flat" cmpd="sng" algn="ctr">
                      <a:noFill/>
                      <a:prstDash val="solid"/>
                      <a:round/>
                      <a:headEnd type="none" w="med" len="med"/>
                      <a:tailEnd type="none" w="med" len="med"/>
                    </a:lnT>
                  </a:tcPr>
                </a:tc>
                <a:extLst>
                  <a:ext uri="{0D108BD9-81ED-4DB2-BD59-A6C34878D82A}">
                    <a16:rowId xmlns:a16="http://schemas.microsoft.com/office/drawing/2014/main" val="618049319"/>
                  </a:ext>
                </a:extLst>
              </a:tr>
              <a:tr h="1742041">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800" dirty="0"/>
                        <a:t>In October 2023, Bletchley Park Trust held an official launch event to open the newly renovated transformation of Block E. This project has positively regenerated this space, providing new educational facilities and an incredible auditorium which will be used to help upskill students.</a:t>
                      </a: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GB" sz="1800" dirty="0"/>
                        <a:t>The Tech Park project, which is jointly funded by MK College, has provided a transformative equipment investment at the South-Central Institute of Technology and will provide higher level technical qualifications, apprenticeships and short courses, helping to bridge the digital skills gap. </a:t>
                      </a:r>
                    </a:p>
                    <a:p>
                      <a:endParaRPr lang="en-GB" dirty="0"/>
                    </a:p>
                  </a:txBody>
                  <a:tcPr/>
                </a:tc>
                <a:extLst>
                  <a:ext uri="{0D108BD9-81ED-4DB2-BD59-A6C34878D82A}">
                    <a16:rowId xmlns:a16="http://schemas.microsoft.com/office/drawing/2014/main" val="21931900"/>
                  </a:ext>
                </a:extLst>
              </a:tr>
            </a:tbl>
          </a:graphicData>
        </a:graphic>
      </p:graphicFrame>
      <p:pic>
        <p:nvPicPr>
          <p:cNvPr id="5" name="Picture 4" descr="A collage of several images of a building&#10;&#10;Description automatically generated">
            <a:extLst>
              <a:ext uri="{FF2B5EF4-FFF2-40B4-BE49-F238E27FC236}">
                <a16:creationId xmlns:a16="http://schemas.microsoft.com/office/drawing/2014/main" id="{E255358F-4472-E5C3-C77B-B304CB8D57DB}"/>
              </a:ext>
            </a:extLst>
          </p:cNvPr>
          <p:cNvPicPr>
            <a:picLocks noChangeAspect="1"/>
          </p:cNvPicPr>
          <p:nvPr/>
        </p:nvPicPr>
        <p:blipFill>
          <a:blip r:embed="rId4"/>
          <a:stretch>
            <a:fillRect/>
          </a:stretch>
        </p:blipFill>
        <p:spPr>
          <a:xfrm>
            <a:off x="1236567" y="983321"/>
            <a:ext cx="3787496" cy="3787496"/>
          </a:xfrm>
          <a:prstGeom prst="rect">
            <a:avLst/>
          </a:prstGeom>
        </p:spPr>
      </p:pic>
      <p:pic>
        <p:nvPicPr>
          <p:cNvPr id="6" name="Picture 5" descr="A group of young men working on a project&#10;&#10;Description automatically generated">
            <a:extLst>
              <a:ext uri="{FF2B5EF4-FFF2-40B4-BE49-F238E27FC236}">
                <a16:creationId xmlns:a16="http://schemas.microsoft.com/office/drawing/2014/main" id="{981D4D7B-AF13-56E1-5678-61547B6ED644}"/>
              </a:ext>
            </a:extLst>
          </p:cNvPr>
          <p:cNvPicPr>
            <a:picLocks noChangeAspect="1"/>
          </p:cNvPicPr>
          <p:nvPr/>
        </p:nvPicPr>
        <p:blipFill>
          <a:blip r:embed="rId5"/>
          <a:stretch>
            <a:fillRect/>
          </a:stretch>
        </p:blipFill>
        <p:spPr>
          <a:xfrm>
            <a:off x="6332306" y="1203522"/>
            <a:ext cx="5020639" cy="3347093"/>
          </a:xfrm>
          <a:prstGeom prst="rect">
            <a:avLst/>
          </a:prstGeom>
        </p:spPr>
      </p:pic>
    </p:spTree>
    <p:extLst>
      <p:ext uri="{BB962C8B-B14F-4D97-AF65-F5344CB8AC3E}">
        <p14:creationId xmlns:p14="http://schemas.microsoft.com/office/powerpoint/2010/main" val="2691579179"/>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2352577" y="259570"/>
            <a:ext cx="8114896" cy="584149"/>
          </a:xfrm>
          <a:prstGeom prst="rect">
            <a:avLst/>
          </a:prstGeom>
          <a:noFill/>
          <a:ln>
            <a:noFill/>
          </a:ln>
        </p:spPr>
        <p:txBody>
          <a:bodyPr spcFirstLastPara="1" wrap="square" lIns="0" tIns="0" rIns="0" bIns="0" anchor="t" anchorCtr="0">
            <a:noAutofit/>
          </a:bodyPr>
          <a:lstStyle/>
          <a:p>
            <a:pPr marL="0" lvl="0" indent="0" algn="ctr"/>
            <a:r>
              <a:rPr lang="en-GB" sz="4000" dirty="0">
                <a:solidFill>
                  <a:schemeClr val="accent2"/>
                </a:solidFill>
                <a:latin typeface="Calibri" panose="020F0502020204030204" pitchFamily="34" charset="0"/>
                <a:cs typeface="Calibri" panose="020F0502020204030204" pitchFamily="34" charset="0"/>
              </a:rPr>
              <a:t>Plans for summer engagement</a:t>
            </a:r>
          </a:p>
        </p:txBody>
      </p:sp>
      <p:pic>
        <p:nvPicPr>
          <p:cNvPr id="4" name="Picture 3">
            <a:extLst>
              <a:ext uri="{FF2B5EF4-FFF2-40B4-BE49-F238E27FC236}">
                <a16:creationId xmlns:a16="http://schemas.microsoft.com/office/drawing/2014/main" id="{B8F457F7-F806-4FDB-9E3A-599820A3D9C0}"/>
              </a:ext>
            </a:extLst>
          </p:cNvPr>
          <p:cNvPicPr>
            <a:picLocks noChangeAspect="1"/>
          </p:cNvPicPr>
          <p:nvPr/>
        </p:nvPicPr>
        <p:blipFill rotWithShape="1">
          <a:blip r:embed="rId3"/>
          <a:srcRect b="19620"/>
          <a:stretch/>
        </p:blipFill>
        <p:spPr>
          <a:xfrm>
            <a:off x="190530" y="203963"/>
            <a:ext cx="1710432" cy="540000"/>
          </a:xfrm>
          <a:prstGeom prst="rect">
            <a:avLst/>
          </a:prstGeom>
        </p:spPr>
      </p:pic>
      <p:sp>
        <p:nvSpPr>
          <p:cNvPr id="2" name="TextBox 1">
            <a:extLst>
              <a:ext uri="{FF2B5EF4-FFF2-40B4-BE49-F238E27FC236}">
                <a16:creationId xmlns:a16="http://schemas.microsoft.com/office/drawing/2014/main" id="{2DA15BEA-3A07-B460-6A49-9A428D2ADEDA}"/>
              </a:ext>
            </a:extLst>
          </p:cNvPr>
          <p:cNvSpPr txBox="1"/>
          <p:nvPr/>
        </p:nvSpPr>
        <p:spPr>
          <a:xfrm>
            <a:off x="640422" y="1060288"/>
            <a:ext cx="10911155" cy="5478423"/>
          </a:xfrm>
          <a:prstGeom prst="rect">
            <a:avLst/>
          </a:prstGeom>
          <a:noFill/>
        </p:spPr>
        <p:txBody>
          <a:bodyPr wrap="square" rtlCol="0">
            <a:spAutoFit/>
          </a:bodyPr>
          <a:lstStyle/>
          <a:p>
            <a:pPr marL="342900" indent="-342900">
              <a:buFont typeface="Arial" panose="020B0604020202020204" pitchFamily="34" charset="0"/>
              <a:buChar char="•"/>
            </a:pPr>
            <a:r>
              <a:rPr lang="en-GB" sz="2200" dirty="0"/>
              <a:t>We are currently planning a period of summer engagement on the Town Deal and wider regeneration initiatives happening across Bletchley &amp; Fenny Stratford. </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The Town Deal Board will approve the consultation plans and materials in June.  </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The consultation will then take place across July to September, giving plenty of opportunities to provide feedback both online and in-person. </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The Programme team will then respond to feedback (‘you said, we did’) and do the detailed design work, which will take place from September, into Spring 2025. </a:t>
            </a:r>
          </a:p>
          <a:p>
            <a:pPr marL="342900" indent="-342900">
              <a:buFont typeface="Arial" panose="020B0604020202020204" pitchFamily="34" charset="0"/>
              <a:buChar char="•"/>
            </a:pPr>
            <a:endParaRPr lang="en-GB" sz="2200" dirty="0"/>
          </a:p>
          <a:p>
            <a:pPr marL="342900" indent="-342900">
              <a:buFont typeface="Arial" panose="020B0604020202020204" pitchFamily="34" charset="0"/>
              <a:buChar char="•"/>
            </a:pPr>
            <a:r>
              <a:rPr lang="en-GB" sz="2200" dirty="0"/>
              <a:t>Construction on Saxon Street and Public Realm Improvements are anticipated Spring 2025.</a:t>
            </a:r>
          </a:p>
          <a:p>
            <a:endParaRPr lang="en-GB" sz="2200" dirty="0"/>
          </a:p>
          <a:p>
            <a:pPr marL="342900" indent="-342900">
              <a:buFont typeface="Arial" panose="020B0604020202020204" pitchFamily="34" charset="0"/>
              <a:buChar char="•"/>
            </a:pPr>
            <a:r>
              <a:rPr lang="en-GB" sz="2200" dirty="0"/>
              <a:t>More information on this consultation will be made available in May 2024</a:t>
            </a:r>
          </a:p>
          <a:p>
            <a:endParaRPr lang="en-GB" sz="2000" dirty="0"/>
          </a:p>
        </p:txBody>
      </p:sp>
    </p:spTree>
    <p:extLst>
      <p:ext uri="{BB962C8B-B14F-4D97-AF65-F5344CB8AC3E}">
        <p14:creationId xmlns:p14="http://schemas.microsoft.com/office/powerpoint/2010/main" val="1509929567"/>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4" name="Picture 3">
            <a:extLst>
              <a:ext uri="{FF2B5EF4-FFF2-40B4-BE49-F238E27FC236}">
                <a16:creationId xmlns:a16="http://schemas.microsoft.com/office/drawing/2014/main" id="{B8F457F7-F806-4FDB-9E3A-599820A3D9C0}"/>
              </a:ext>
            </a:extLst>
          </p:cNvPr>
          <p:cNvPicPr>
            <a:picLocks noChangeAspect="1"/>
          </p:cNvPicPr>
          <p:nvPr/>
        </p:nvPicPr>
        <p:blipFill rotWithShape="1">
          <a:blip r:embed="rId3"/>
          <a:srcRect b="19620"/>
          <a:stretch/>
        </p:blipFill>
        <p:spPr>
          <a:xfrm>
            <a:off x="190530" y="203963"/>
            <a:ext cx="1710432" cy="540000"/>
          </a:xfrm>
          <a:prstGeom prst="rect">
            <a:avLst/>
          </a:prstGeom>
        </p:spPr>
      </p:pic>
      <p:pic>
        <p:nvPicPr>
          <p:cNvPr id="1026" name="Picture 2">
            <a:extLst>
              <a:ext uri="{FF2B5EF4-FFF2-40B4-BE49-F238E27FC236}">
                <a16:creationId xmlns:a16="http://schemas.microsoft.com/office/drawing/2014/main" id="{2914F602-584A-A721-9F50-ABBE06AB41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8994" y="203963"/>
            <a:ext cx="7315842" cy="6488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992004"/>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96" name="Google Shape;96;p2"/>
          <p:cNvSpPr txBox="1">
            <a:spLocks noGrp="1"/>
          </p:cNvSpPr>
          <p:nvPr>
            <p:ph type="body" idx="1"/>
          </p:nvPr>
        </p:nvSpPr>
        <p:spPr>
          <a:xfrm>
            <a:off x="2569146" y="203963"/>
            <a:ext cx="7053707" cy="584149"/>
          </a:xfrm>
          <a:prstGeom prst="rect">
            <a:avLst/>
          </a:prstGeom>
          <a:noFill/>
          <a:ln>
            <a:noFill/>
          </a:ln>
        </p:spPr>
        <p:txBody>
          <a:bodyPr spcFirstLastPara="1" wrap="square" lIns="0" tIns="0" rIns="0" bIns="0" anchor="t" anchorCtr="0">
            <a:noAutofit/>
          </a:bodyPr>
          <a:lstStyle/>
          <a:p>
            <a:pPr marL="0" lvl="0" indent="0" algn="ctr"/>
            <a:r>
              <a:rPr lang="en-GB" sz="4000" dirty="0">
                <a:solidFill>
                  <a:schemeClr val="accent2"/>
                </a:solidFill>
                <a:latin typeface="Calibri" panose="020F0502020204030204" pitchFamily="34" charset="0"/>
                <a:cs typeface="Calibri" panose="020F0502020204030204" pitchFamily="34" charset="0"/>
              </a:rPr>
              <a:t>Any Questions</a:t>
            </a:r>
          </a:p>
        </p:txBody>
      </p:sp>
      <p:pic>
        <p:nvPicPr>
          <p:cNvPr id="4" name="Picture 3">
            <a:extLst>
              <a:ext uri="{FF2B5EF4-FFF2-40B4-BE49-F238E27FC236}">
                <a16:creationId xmlns:a16="http://schemas.microsoft.com/office/drawing/2014/main" id="{B8F457F7-F806-4FDB-9E3A-599820A3D9C0}"/>
              </a:ext>
            </a:extLst>
          </p:cNvPr>
          <p:cNvPicPr>
            <a:picLocks noChangeAspect="1"/>
          </p:cNvPicPr>
          <p:nvPr/>
        </p:nvPicPr>
        <p:blipFill rotWithShape="1">
          <a:blip r:embed="rId3"/>
          <a:srcRect b="19620"/>
          <a:stretch/>
        </p:blipFill>
        <p:spPr>
          <a:xfrm>
            <a:off x="190530" y="203963"/>
            <a:ext cx="1710432" cy="540000"/>
          </a:xfrm>
          <a:prstGeom prst="rect">
            <a:avLst/>
          </a:prstGeom>
        </p:spPr>
      </p:pic>
      <p:pic>
        <p:nvPicPr>
          <p:cNvPr id="6" name="Graphic 5" descr="Questions with solid fill">
            <a:extLst>
              <a:ext uri="{FF2B5EF4-FFF2-40B4-BE49-F238E27FC236}">
                <a16:creationId xmlns:a16="http://schemas.microsoft.com/office/drawing/2014/main" id="{74DD6574-EAE0-07DF-044F-21CBC7F943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18388" y="1051389"/>
            <a:ext cx="4755222" cy="4755222"/>
          </a:xfrm>
          <a:prstGeom prst="rect">
            <a:avLst/>
          </a:prstGeom>
        </p:spPr>
      </p:pic>
    </p:spTree>
    <p:extLst>
      <p:ext uri="{BB962C8B-B14F-4D97-AF65-F5344CB8AC3E}">
        <p14:creationId xmlns:p14="http://schemas.microsoft.com/office/powerpoint/2010/main" val="954158188"/>
      </p:ext>
    </p:extLst>
  </p:cSld>
  <p:clrMapOvr>
    <a:masterClrMapping/>
  </p:clrMapOvr>
  <p:transition spd="slow">
    <p:fade/>
  </p:transition>
</p:sld>
</file>

<file path=ppt/theme/theme1.xml><?xml version="1.0" encoding="utf-8"?>
<a:theme xmlns:a="http://schemas.openxmlformats.org/drawingml/2006/main" name="16:9 presentation template">
  <a:themeElements>
    <a:clrScheme name="Towns Fund">
      <a:dk1>
        <a:srgbClr val="000000"/>
      </a:dk1>
      <a:lt1>
        <a:srgbClr val="FFFFFF"/>
      </a:lt1>
      <a:dk2>
        <a:srgbClr val="D2D2D2"/>
      </a:dk2>
      <a:lt2>
        <a:srgbClr val="828282"/>
      </a:lt2>
      <a:accent1>
        <a:srgbClr val="E4003A"/>
      </a:accent1>
      <a:accent2>
        <a:srgbClr val="0099CC"/>
      </a:accent2>
      <a:accent3>
        <a:srgbClr val="27A161"/>
      </a:accent3>
      <a:accent4>
        <a:srgbClr val="7F7F7F"/>
      </a:accent4>
      <a:accent5>
        <a:srgbClr val="7F7F7F"/>
      </a:accent5>
      <a:accent6>
        <a:srgbClr val="7F7F7F"/>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MKC Word Document" ma:contentTypeID="0x010100073DBBF460B4694388C550D7D3B13999005B9CE9B9921F1E4CA899C4C5129C6B79" ma:contentTypeVersion="10" ma:contentTypeDescription="MKC Branded Word Template Document" ma:contentTypeScope="" ma:versionID="72381781e833d1228259fe54b296a465">
  <xsd:schema xmlns:xsd="http://www.w3.org/2001/XMLSchema" xmlns:xs="http://www.w3.org/2001/XMLSchema" xmlns:p="http://schemas.microsoft.com/office/2006/metadata/properties" targetNamespace="http://schemas.microsoft.com/office/2006/metadata/properties" ma:root="true" ma:fieldsID="c032f31bce0c27f7c959937df3a44a2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ee73f336-9c49-41ab-9427-d263034a0100" ContentTypeId="0x010100073DBBF460B4694388C550D7D3B13999" PreviousValue="false"/>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9796E69-1827-4926-8494-3A01688AD489}">
  <ds:schemaRefs>
    <ds:schemaRef ds:uri="http://schemas.microsoft.com/sharepoint/v3/contenttype/forms"/>
  </ds:schemaRefs>
</ds:datastoreItem>
</file>

<file path=customXml/itemProps2.xml><?xml version="1.0" encoding="utf-8"?>
<ds:datastoreItem xmlns:ds="http://schemas.openxmlformats.org/officeDocument/2006/customXml" ds:itemID="{C5339620-6125-4C74-AC29-4411B6487E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72E9A5FD-7B76-4F57-B66C-4843EFD686B4}">
  <ds:schemaRefs>
    <ds:schemaRef ds:uri="Microsoft.SharePoint.Taxonomy.ContentTypeSync"/>
  </ds:schemaRefs>
</ds:datastoreItem>
</file>

<file path=customXml/itemProps4.xml><?xml version="1.0" encoding="utf-8"?>
<ds:datastoreItem xmlns:ds="http://schemas.openxmlformats.org/officeDocument/2006/customXml" ds:itemID="{656C2FC6-898B-4C75-9E02-D98CCA7A807F}">
  <ds:schemaRefs>
    <ds:schemaRef ds:uri="http://schemas.microsoft.com/office/2006/metadata/properties"/>
    <ds:schemaRef ds:uri="http://purl.org/dc/elements/1.1/"/>
    <ds:schemaRef ds:uri="http://purl.org/dc/dcmitype/"/>
    <ds:schemaRef ds:uri="http://schemas.openxmlformats.org/package/2006/metadata/core-properties"/>
    <ds:schemaRef ds:uri="http://schemas.microsoft.com/office/infopath/2007/PartnerControls"/>
    <ds:schemaRef ds:uri="http://purl.org/dc/terms/"/>
    <ds:schemaRef ds:uri="http://schemas.microsoft.com/office/2006/documentManagement/typ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2463</TotalTime>
  <Words>624</Words>
  <Application>Microsoft Office PowerPoint</Application>
  <PresentationFormat>Widescreen</PresentationFormat>
  <Paragraphs>44</Paragraphs>
  <Slides>9</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Arial Black</vt:lpstr>
      <vt:lpstr>Calibri</vt:lpstr>
      <vt:lpstr>Merriweather Sans</vt:lpstr>
      <vt:lpstr>Noto Sans Symbols</vt:lpstr>
      <vt:lpstr>Times New Roman</vt:lpstr>
      <vt:lpstr>16:9 presentation template</vt:lpstr>
      <vt:lpstr>Bletchley and Fenny Stratford BPARA Annual Meeting Town Deal Update  Darrel Canvin, Town Deal Programme Manager May 2024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STAKEHOLDER ENGAGEMENT  AT BUSINESS CASE</dc:title>
  <dc:creator>Katharine horgan</dc:creator>
  <cp:lastModifiedBy>Darrel Canvin</cp:lastModifiedBy>
  <cp:revision>84</cp:revision>
  <cp:lastPrinted>2021-12-23T10:06:10Z</cp:lastPrinted>
  <dcterms:created xsi:type="dcterms:W3CDTF">2012-02-23T16:08:14Z</dcterms:created>
  <dcterms:modified xsi:type="dcterms:W3CDTF">2024-05-07T09:45:44Z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up_Tags">
    <vt:lpwstr/>
  </property>
  <property fmtid="{D5CDD505-2E9C-101B-9397-08002B2CF9AE}" pid="3" name="Arup_Region">
    <vt:lpwstr/>
  </property>
  <property fmtid="{D5CDD505-2E9C-101B-9397-08002B2CF9AE}" pid="4" name="CO_Topics">
    <vt:lpwstr/>
  </property>
  <property fmtid="{D5CDD505-2E9C-101B-9397-08002B2CF9AE}" pid="5" name="Arup_Country">
    <vt:lpwstr/>
  </property>
  <property fmtid="{D5CDD505-2E9C-101B-9397-08002B2CF9AE}" pid="6" name="Arup_NewsOfficeLocation">
    <vt:lpwstr/>
  </property>
  <property fmtid="{D5CDD505-2E9C-101B-9397-08002B2CF9AE}" pid="7" name="Arup_TypeOfContent">
    <vt:lpwstr/>
  </property>
  <property fmtid="{D5CDD505-2E9C-101B-9397-08002B2CF9AE}" pid="8" name="CO_Communities">
    <vt:lpwstr/>
  </property>
  <property fmtid="{D5CDD505-2E9C-101B-9397-08002B2CF9AE}" pid="9" name="MSIP_Label_82fa3fd3-029b-403d-91b4-1dc930cb0e60_Enabled">
    <vt:lpwstr>true</vt:lpwstr>
  </property>
  <property fmtid="{D5CDD505-2E9C-101B-9397-08002B2CF9AE}" pid="10" name="MSIP_Label_82fa3fd3-029b-403d-91b4-1dc930cb0e60_SetDate">
    <vt:lpwstr>2020-06-18T13:40:58Z</vt:lpwstr>
  </property>
  <property fmtid="{D5CDD505-2E9C-101B-9397-08002B2CF9AE}" pid="11" name="MSIP_Label_82fa3fd3-029b-403d-91b4-1dc930cb0e60_Method">
    <vt:lpwstr>Standard</vt:lpwstr>
  </property>
  <property fmtid="{D5CDD505-2E9C-101B-9397-08002B2CF9AE}" pid="12" name="MSIP_Label_82fa3fd3-029b-403d-91b4-1dc930cb0e60_Name">
    <vt:lpwstr>82fa3fd3-029b-403d-91b4-1dc930cb0e60</vt:lpwstr>
  </property>
  <property fmtid="{D5CDD505-2E9C-101B-9397-08002B2CF9AE}" pid="13" name="MSIP_Label_82fa3fd3-029b-403d-91b4-1dc930cb0e60_SiteId">
    <vt:lpwstr>4ae48b41-0137-4599-8661-fc641fe77bea</vt:lpwstr>
  </property>
  <property fmtid="{D5CDD505-2E9C-101B-9397-08002B2CF9AE}" pid="14" name="MSIP_Label_82fa3fd3-029b-403d-91b4-1dc930cb0e60_ActionId">
    <vt:lpwstr>4e0f96b1-3423-40d6-b160-4715b202a892</vt:lpwstr>
  </property>
  <property fmtid="{D5CDD505-2E9C-101B-9397-08002B2CF9AE}" pid="15" name="MSIP_Label_82fa3fd3-029b-403d-91b4-1dc930cb0e60_ContentBits">
    <vt:lpwstr>0</vt:lpwstr>
  </property>
  <property fmtid="{D5CDD505-2E9C-101B-9397-08002B2CF9AE}" pid="16" name="ContentTypeId">
    <vt:lpwstr>0x010100073DBBF460B4694388C550D7D3B13999005B9CE9B9921F1E4CA899C4C5129C6B79</vt:lpwstr>
  </property>
  <property fmtid="{D5CDD505-2E9C-101B-9397-08002B2CF9AE}" pid="17" name="SharedWithUsers">
    <vt:lpwstr>24;#Alasdair Rodgers;#30;#Tracey Aldworth;#35;#Paul Hammond;#19;#Emma Pierce;#150;#Becky Lovelock</vt:lpwstr>
  </property>
</Properties>
</file>