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2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E3E5"/>
    <a:srgbClr val="BEF4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F9F40E-C78D-4ECD-B5DB-43C9CA994087}" type="datetimeFigureOut">
              <a:rPr lang="en-GB" smtClean="0"/>
              <a:t>22/04/2025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8AC65E-3F56-477D-B3E1-9DCAE30009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5439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C16B2-B50A-4CFB-95B2-CB0D1079FF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E57BDE-EFFD-398C-857E-DF67F5C4CB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7648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2BCD32-990A-6346-FD7F-6AAE674D6B0A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C5E3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B79F2D-3174-6864-7534-E2D314DEC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EEFAB-251A-3BC2-B629-F213EC5F8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A50A973-19D5-B97A-0425-162723D65D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15/04/2025</a:t>
            </a:r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D937E0F-28F3-7D91-7E84-68913499D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BPARA Annual Meeting 2025</a:t>
            </a:r>
          </a:p>
        </p:txBody>
      </p:sp>
      <p:pic>
        <p:nvPicPr>
          <p:cNvPr id="9" name="Picture 8" descr="A silhouette of a building&#10;&#10;AI-generated content may be incorrect.">
            <a:extLst>
              <a:ext uri="{FF2B5EF4-FFF2-40B4-BE49-F238E27FC236}">
                <a16:creationId xmlns:a16="http://schemas.microsoft.com/office/drawing/2014/main" id="{DFAC663D-7C91-DA7B-88B6-3E634B815E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984" y="5800420"/>
            <a:ext cx="2337816" cy="99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70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690C73A-32BA-C1DA-CA12-86E05EB96452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C5E3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53282E-5DED-74F2-77FB-97EC7F017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E670E4-16E2-9880-F6F1-80DD4C54CC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43548D9-1472-C0CF-854D-A71A39A53D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15/04/2025</a:t>
            </a:r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95F3FF7-CB20-302E-B92F-6E556F625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BPARA Annual Meeting 2025</a:t>
            </a:r>
          </a:p>
        </p:txBody>
      </p:sp>
      <p:pic>
        <p:nvPicPr>
          <p:cNvPr id="9" name="Picture 8" descr="A silhouette of a building&#10;&#10;AI-generated content may be incorrect.">
            <a:extLst>
              <a:ext uri="{FF2B5EF4-FFF2-40B4-BE49-F238E27FC236}">
                <a16:creationId xmlns:a16="http://schemas.microsoft.com/office/drawing/2014/main" id="{D0F6C2D7-31B0-44E7-6CD6-4C105BAF55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48" y="5800420"/>
            <a:ext cx="2337816" cy="99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595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9A5880-7E0D-C14F-3E22-3D6ADDB5E9C3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C5E3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D22759-0C9A-DD8A-A697-0555644E1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DA2DB-765D-A03D-7DB3-93FCD345B4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B6A717-38D7-4E79-3F07-287D9FAA8E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9F6BBC5-3FA2-E845-EE44-4A27374646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15/04/2025</a:t>
            </a:r>
            <a:endParaRPr lang="en-GB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85C0442-7F1E-191E-A343-E2F4188CD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BPARA Annual Meeting 2025</a:t>
            </a:r>
          </a:p>
        </p:txBody>
      </p:sp>
      <p:pic>
        <p:nvPicPr>
          <p:cNvPr id="10" name="Picture 9" descr="A silhouette of a building&#10;&#10;AI-generated content may be incorrect.">
            <a:extLst>
              <a:ext uri="{FF2B5EF4-FFF2-40B4-BE49-F238E27FC236}">
                <a16:creationId xmlns:a16="http://schemas.microsoft.com/office/drawing/2014/main" id="{2D0CFF23-76BF-78CC-31D2-C4F0C7CCAE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984" y="5800420"/>
            <a:ext cx="2337816" cy="99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306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41EBAD3-DACC-0E2B-544D-3FE111469660}"/>
              </a:ext>
            </a:extLst>
          </p:cNvPr>
          <p:cNvSpPr/>
          <p:nvPr userDrawn="1"/>
        </p:nvSpPr>
        <p:spPr>
          <a:xfrm>
            <a:off x="0" y="6176963"/>
            <a:ext cx="12192000" cy="681037"/>
          </a:xfrm>
          <a:prstGeom prst="rect">
            <a:avLst/>
          </a:prstGeom>
          <a:solidFill>
            <a:srgbClr val="C5E3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882BBF-2A31-7BAF-064B-D6D8F4BB4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DC0E8E-A470-BEF6-6607-DF58B20C34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8DCC9B-1C01-15D3-7157-59025D2B3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F4915C-CE59-E46B-4E51-466F2E3AEE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AD9201-1C71-20D9-14E4-D8679B62C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C07DCD3-066A-9DEA-12E1-ECC4D5B60B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15/04/2025</a:t>
            </a:r>
            <a:endParaRPr lang="en-GB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449DF3F3-E1E4-5AE5-8AF7-2EB9B1638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BPARA Annual Meeting 2025</a:t>
            </a:r>
          </a:p>
        </p:txBody>
      </p:sp>
      <p:pic>
        <p:nvPicPr>
          <p:cNvPr id="12" name="Picture 11" descr="A silhouette of a building&#10;&#10;AI-generated content may be incorrect.">
            <a:extLst>
              <a:ext uri="{FF2B5EF4-FFF2-40B4-BE49-F238E27FC236}">
                <a16:creationId xmlns:a16="http://schemas.microsoft.com/office/drawing/2014/main" id="{B3EF3925-DC3B-967E-4C26-69EDE09391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984" y="5800420"/>
            <a:ext cx="2337816" cy="99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472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0BD4A-8C58-ABB6-3377-790986751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86712627-EBAA-319B-133E-686743B57C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15/04/2025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CEFAABC-E90E-6060-A5A5-1B450063C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BPARA Annual Meeting 2025</a:t>
            </a:r>
          </a:p>
        </p:txBody>
      </p:sp>
      <p:pic>
        <p:nvPicPr>
          <p:cNvPr id="8" name="Picture 7" descr="A silhouette of a building&#10;&#10;AI-generated content may be incorrect.">
            <a:extLst>
              <a:ext uri="{FF2B5EF4-FFF2-40B4-BE49-F238E27FC236}">
                <a16:creationId xmlns:a16="http://schemas.microsoft.com/office/drawing/2014/main" id="{B449FA8F-24E4-047A-D8C7-54127E625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984" y="5800420"/>
            <a:ext cx="2337816" cy="99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59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15DE5E1-C089-9A7B-A2AE-9BB309FF74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15/04/2025</a:t>
            </a:r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31DF2E9-ACBC-1812-52F4-01FFDC83D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BPARA Annual Meeting 2025</a:t>
            </a:r>
          </a:p>
        </p:txBody>
      </p:sp>
      <p:pic>
        <p:nvPicPr>
          <p:cNvPr id="7" name="Picture 6" descr="A silhouette of a building&#10;&#10;AI-generated content may be incorrect.">
            <a:extLst>
              <a:ext uri="{FF2B5EF4-FFF2-40B4-BE49-F238E27FC236}">
                <a16:creationId xmlns:a16="http://schemas.microsoft.com/office/drawing/2014/main" id="{5A9665F2-D957-7E4D-3F02-1E4CEF2AFD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984" y="5800420"/>
            <a:ext cx="2337816" cy="99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564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2F81B-1BD6-1383-5303-2A3C37E0A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1BAF2-0602-F94D-EEF9-A5D0746A0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77F0E-AFE2-E5E4-A998-5123546FA4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D97FC96-3529-84D5-88A3-15AE15B955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15/04/2025</a:t>
            </a:r>
            <a:endParaRPr lang="en-GB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A8DBC1C-91C6-058B-7EE0-30162A2BD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BPARA Annual Meeting 2025</a:t>
            </a:r>
          </a:p>
        </p:txBody>
      </p:sp>
      <p:pic>
        <p:nvPicPr>
          <p:cNvPr id="10" name="Picture 9" descr="A silhouette of a building&#10;&#10;AI-generated content may be incorrect.">
            <a:extLst>
              <a:ext uri="{FF2B5EF4-FFF2-40B4-BE49-F238E27FC236}">
                <a16:creationId xmlns:a16="http://schemas.microsoft.com/office/drawing/2014/main" id="{DB5CEF11-7E5B-A533-B279-EAEE163568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984" y="5800420"/>
            <a:ext cx="2337816" cy="99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4B57D-D96F-D3D0-84E6-EE0D65771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D2F91F-6851-2720-303E-7AF4177B0B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3B4536-8528-A74E-20D3-230C56AB68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6E3125B-6D6B-5C84-6A95-23EB3F875E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15/04/2025</a:t>
            </a:r>
            <a:endParaRPr lang="en-GB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87D14A5-3E4F-C899-13BB-1612224DF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BPARA Annual Meeting 2025</a:t>
            </a:r>
          </a:p>
        </p:txBody>
      </p:sp>
      <p:pic>
        <p:nvPicPr>
          <p:cNvPr id="10" name="Picture 9" descr="A silhouette of a building&#10;&#10;AI-generated content may be incorrect.">
            <a:extLst>
              <a:ext uri="{FF2B5EF4-FFF2-40B4-BE49-F238E27FC236}">
                <a16:creationId xmlns:a16="http://schemas.microsoft.com/office/drawing/2014/main" id="{7F60336B-51A8-BEEC-3FB9-EFDC1D01A8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984" y="5800420"/>
            <a:ext cx="2337816" cy="99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03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B7DE6-9A6C-CF37-C4C6-652E4B2A4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6A0EDC-0558-4937-13F0-0FF3F7B49C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3AE64D8-8BE0-299D-9BBE-65D2F5CFEA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15/04/2025</a:t>
            </a:r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F383BEF-9B4F-6468-40E7-3DB6ED493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BPARA Annual Meeting 2025</a:t>
            </a:r>
          </a:p>
        </p:txBody>
      </p:sp>
      <p:pic>
        <p:nvPicPr>
          <p:cNvPr id="9" name="Picture 8" descr="A silhouette of a building&#10;&#10;AI-generated content may be incorrect.">
            <a:extLst>
              <a:ext uri="{FF2B5EF4-FFF2-40B4-BE49-F238E27FC236}">
                <a16:creationId xmlns:a16="http://schemas.microsoft.com/office/drawing/2014/main" id="{23DA5AF7-95C1-92E7-532E-76C8CD9C9C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984" y="5800420"/>
            <a:ext cx="2337816" cy="99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622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696339-07C3-A9BF-1D5D-DABE61D665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35462C-7917-9B5D-5E6F-A5637549A8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33C5CB4-3E15-50B5-DBC6-B55ED838CA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15/04/2025</a:t>
            </a:r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A40B5CF-D483-2DC6-5ED9-69DF6675C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BPARA Annual Meeting 2025</a:t>
            </a:r>
          </a:p>
        </p:txBody>
      </p:sp>
      <p:pic>
        <p:nvPicPr>
          <p:cNvPr id="9" name="Picture 8" descr="A silhouette of a building&#10;&#10;AI-generated content may be incorrect.">
            <a:extLst>
              <a:ext uri="{FF2B5EF4-FFF2-40B4-BE49-F238E27FC236}">
                <a16:creationId xmlns:a16="http://schemas.microsoft.com/office/drawing/2014/main" id="{971EC579-299C-7923-CD94-A74347FDE5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984" y="5800420"/>
            <a:ext cx="2337816" cy="99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393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6C60E9-D933-4A55-3F1A-F7EECC568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5DEAED-F506-1618-6092-DA94F53438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E4C7D1C-5B38-2A69-F0FC-BF1A333809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15/04/2025</a:t>
            </a:r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0567DAC-E5AE-4454-037A-A124FAEC07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BPARA Annual Meeting 2025</a:t>
            </a:r>
          </a:p>
        </p:txBody>
      </p:sp>
    </p:spTree>
    <p:extLst>
      <p:ext uri="{BB962C8B-B14F-4D97-AF65-F5344CB8AC3E}">
        <p14:creationId xmlns:p14="http://schemas.microsoft.com/office/powerpoint/2010/main" val="871655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stgiving.com/crowdfunding/Sensory-Garden-West-Bletchley?utm_term=m7nBN7k2E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6C62F12-5F33-42CD-DFE7-650E4B6C59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253343"/>
            <a:ext cx="9144000" cy="3559628"/>
          </a:xfrm>
          <a:solidFill>
            <a:srgbClr val="C5E3E5"/>
          </a:solidFill>
        </p:spPr>
        <p:txBody>
          <a:bodyPr anchor="ctr" anchorCtr="0"/>
          <a:lstStyle/>
          <a:p>
            <a:pPr marL="457200" lvl="1" indent="0" algn="ctr">
              <a:spcAft>
                <a:spcPts val="1800"/>
              </a:spcAft>
              <a:buFontTx/>
              <a:buNone/>
            </a:pPr>
            <a:r>
              <a:rPr lang="en-GB" altLang="en-US" sz="2400" b="1" dirty="0"/>
              <a:t>Bletchley Park Area Residents Association (BPARA)</a:t>
            </a:r>
          </a:p>
          <a:p>
            <a:pPr marL="457200" lvl="1" indent="0" algn="ctr">
              <a:spcAft>
                <a:spcPts val="1800"/>
              </a:spcAft>
              <a:buFontTx/>
              <a:buNone/>
            </a:pPr>
            <a:r>
              <a:rPr lang="en-GB" altLang="en-US" sz="2400" b="1" dirty="0"/>
              <a:t>Annual Meeting </a:t>
            </a:r>
          </a:p>
          <a:p>
            <a:pPr marL="457200" lvl="1" indent="0" algn="ctr">
              <a:buFontTx/>
              <a:buNone/>
            </a:pPr>
            <a:r>
              <a:rPr lang="en-GB" altLang="en-US" sz="2400" b="1" dirty="0"/>
              <a:t>at</a:t>
            </a:r>
          </a:p>
          <a:p>
            <a:pPr marL="457200" lvl="1" indent="0" algn="ctr">
              <a:spcAft>
                <a:spcPts val="1800"/>
              </a:spcAft>
              <a:buFontTx/>
              <a:buNone/>
            </a:pPr>
            <a:r>
              <a:rPr lang="en-GB" altLang="en-US" sz="2400" b="1" dirty="0"/>
              <a:t>Bletchley Park Auditorium</a:t>
            </a:r>
          </a:p>
          <a:p>
            <a:pPr marL="457200" lvl="1" indent="0" algn="ctr">
              <a:buFontTx/>
              <a:buNone/>
            </a:pPr>
            <a:r>
              <a:rPr lang="en-GB" altLang="en-US" sz="2400" b="1" dirty="0"/>
              <a:t>on</a:t>
            </a:r>
          </a:p>
          <a:p>
            <a:pPr marL="457200" lvl="1" indent="0" algn="ctr">
              <a:buFontTx/>
              <a:buNone/>
            </a:pPr>
            <a:r>
              <a:rPr lang="en-GB" altLang="en-US" sz="2400" b="1" dirty="0"/>
              <a:t>Tuesday, 15 April 2025 from 6.30 pm</a:t>
            </a:r>
          </a:p>
        </p:txBody>
      </p:sp>
      <p:pic>
        <p:nvPicPr>
          <p:cNvPr id="5" name="Picture 4" descr="BPARA logo">
            <a:extLst>
              <a:ext uri="{FF2B5EF4-FFF2-40B4-BE49-F238E27FC236}">
                <a16:creationId xmlns:a16="http://schemas.microsoft.com/office/drawing/2014/main" id="{0BE65912-8048-F19F-F892-2BDCD437E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163" y="774021"/>
            <a:ext cx="2507902" cy="1291570"/>
          </a:xfrm>
          <a:prstGeom prst="rect">
            <a:avLst/>
          </a:prstGeom>
        </p:spPr>
      </p:pic>
      <p:pic>
        <p:nvPicPr>
          <p:cNvPr id="8" name="Picture 7" descr="A silhouette of a building&#10;&#10;AI-generated content may be incorrect.">
            <a:extLst>
              <a:ext uri="{FF2B5EF4-FFF2-40B4-BE49-F238E27FC236}">
                <a16:creationId xmlns:a16="http://schemas.microsoft.com/office/drawing/2014/main" id="{3CC80E37-8826-11CF-5702-DCDD159375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774021"/>
            <a:ext cx="2895600" cy="123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584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80576-C3E6-C543-BFA0-20823FCF8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C57C5-EF6A-0D3A-9CD4-E6940392F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Autofit/>
          </a:bodyPr>
          <a:lstStyle/>
          <a:p>
            <a:pPr marL="609600" indent="-609600"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Welcome &amp; apologies for absence </a:t>
            </a:r>
          </a:p>
          <a:p>
            <a:pPr marL="609600" indent="-609600"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Bletchley &amp; Fenny Stratford Town Deal – Darrel Canvin, MKCC </a:t>
            </a:r>
            <a:r>
              <a:rPr lang="en-GB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Programme Manager (Town Deal and Infrastructure Projects)</a:t>
            </a:r>
            <a:endParaRPr lang="en-GB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>
              <a:lnSpc>
                <a:spcPct val="150000"/>
              </a:lnSpc>
              <a:spcBef>
                <a:spcPts val="600"/>
              </a:spcBef>
              <a:buFontTx/>
              <a:buAutoNum type="arabicPeriod"/>
              <a:defRPr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Bletchley Park Update – Iain Standen, CEO</a:t>
            </a:r>
          </a:p>
          <a:p>
            <a:pPr marL="609600" indent="-609600">
              <a:lnSpc>
                <a:spcPct val="150000"/>
              </a:lnSpc>
              <a:spcBef>
                <a:spcPts val="600"/>
              </a:spcBef>
              <a:buFontTx/>
              <a:buAutoNum type="arabicPeriod"/>
              <a:defRPr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BPARA business:</a:t>
            </a:r>
          </a:p>
          <a:p>
            <a:pPr marL="1009650" lvl="1" indent="-206375">
              <a:lnSpc>
                <a:spcPct val="80000"/>
              </a:lnSpc>
              <a:buFontTx/>
              <a:buAutoNum type="alphaLcParenR"/>
              <a:defRPr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Minutes of meeting held on 7 May 2024</a:t>
            </a:r>
          </a:p>
          <a:p>
            <a:pPr marL="1009650" lvl="1" indent="-206375">
              <a:lnSpc>
                <a:spcPct val="80000"/>
              </a:lnSpc>
              <a:buFontTx/>
              <a:buAutoNum type="alphaLcParenR"/>
              <a:defRPr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Election of officers</a:t>
            </a:r>
          </a:p>
          <a:p>
            <a:pPr marL="1009650" lvl="1" indent="-206375">
              <a:lnSpc>
                <a:spcPct val="80000"/>
              </a:lnSpc>
              <a:buFontTx/>
              <a:buAutoNum type="alphaLcParenR"/>
              <a:defRPr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Accounts – y/e 31 March 2025</a:t>
            </a:r>
          </a:p>
          <a:p>
            <a:pPr marL="1009650" lvl="1" indent="-206375">
              <a:lnSpc>
                <a:spcPct val="80000"/>
              </a:lnSpc>
              <a:spcAft>
                <a:spcPts val="600"/>
              </a:spcAft>
              <a:buFontTx/>
              <a:buAutoNum type="alphaLcParenR"/>
              <a:defRPr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Representatives</a:t>
            </a:r>
            <a:endParaRPr lang="en-GB" sz="16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609600" indent="-6096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en-GB" sz="16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Update on other BPARA matters</a:t>
            </a:r>
          </a:p>
          <a:p>
            <a:pPr marL="609600" indent="-6096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Neighbourhood Watch – Nick King</a:t>
            </a:r>
          </a:p>
          <a:p>
            <a:pPr marL="609600" indent="-6096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  <a:defRPr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Any other business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F9DC6-3A50-04B9-50FD-C8340AF78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15/04/2025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29E4C-56BD-DEE5-3964-67F636950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BPARA Annual Meeting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5688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DCD53-6924-222A-C2EE-77CE4E58E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Speakers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F69AF-ACC7-8B74-BAA7-325A9DC2B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20000" indent="-720000">
              <a:spcBef>
                <a:spcPts val="1800"/>
              </a:spcBef>
              <a:buFont typeface="Wingdings" panose="05000000000000000000" pitchFamily="2" charset="2"/>
              <a:buChar char="§"/>
              <a:defRPr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Bletchley &amp; Fenny Stratford Town Deal – Darrel Canvin, </a:t>
            </a:r>
            <a:r>
              <a:rPr lang="en-GB" sz="24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Programme Manager (Town Deal and Infrastructure Projects) at MKC</a:t>
            </a:r>
            <a:endParaRPr lang="en-GB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0000" indent="-720000">
              <a:spcBef>
                <a:spcPts val="1800"/>
              </a:spcBef>
              <a:buFont typeface="Wingdings" panose="05000000000000000000" pitchFamily="2" charset="2"/>
              <a:buChar char="§"/>
              <a:defRPr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Bletchley Park Update – Iain Standen, CEO</a:t>
            </a:r>
          </a:p>
          <a:p>
            <a:pPr marL="360000" indent="-720000">
              <a:spcBef>
                <a:spcPts val="1800"/>
              </a:spcBef>
              <a:buFont typeface="Wingdings" panose="05000000000000000000" pitchFamily="2" charset="2"/>
              <a:buChar char="§"/>
              <a:defRPr/>
            </a:pPr>
            <a:r>
              <a:rPr lang="en-GB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Neighbourhood Watch – Nick King</a:t>
            </a:r>
            <a:endParaRPr lang="en-GB" sz="24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8E0B8-3332-3264-B779-ADE3D2371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15/04/2025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756122-D07A-077E-2865-FDDE32E14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BPARA Annual Meeting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3374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1BD86-C938-9D7D-2593-5B4483345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 dirty="0"/>
              <a:t>BPARA</a:t>
            </a:r>
            <a:r>
              <a:rPr lang="en-GB" altLang="en-US" sz="4400" dirty="0"/>
              <a:t> </a:t>
            </a:r>
            <a:r>
              <a:rPr lang="en-GB" altLang="en-US" sz="3600" dirty="0"/>
              <a:t>Business 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87498-92DF-4655-D5A8-2DB41CC3E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GB" altLang="en-US" sz="1800" dirty="0"/>
              <a:t>Minutes of meeting held on 7 May 2024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GB" altLang="en-US" sz="1800" dirty="0"/>
              <a:t>Election of officers: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GB" altLang="en-US" sz="1800" dirty="0"/>
              <a:t>Chair - Angie Ravn-Aagaard (since 2009) 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GB" altLang="en-US" sz="1800" dirty="0"/>
              <a:t>Treasurer – Derek Storey (since 2010)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GB" altLang="en-US" sz="1800" dirty="0"/>
              <a:t>Secretary – Valda Stuckey (since 2022)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GB" altLang="en-US" sz="1800" dirty="0"/>
              <a:t>Draft accounts for y/e 31 March 2025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GB" altLang="en-US" sz="1800" dirty="0"/>
              <a:t>Representatives &amp; Support: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GB" altLang="en-US" sz="1800" dirty="0"/>
              <a:t>Leah Attwood, Debbie Castell &amp; Pat Durham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n-GB" altLang="en-US" sz="1800" dirty="0"/>
              <a:t>Shankar Parameswaran, Clive Pepper, Sandra Phillips &amp; Kathy Wilson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GB" altLang="en-US" sz="1800" dirty="0"/>
              <a:t>Angela Burnett &amp; Angela Miller – have recently “retired” as representatives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GB" altLang="en-US" sz="1800" dirty="0"/>
              <a:t>IT Support &amp; Publications – Fiona Storey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A8F2F-12BF-C050-9262-805266A1C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15/04/2025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4A28F4-033E-7E3B-D258-CF291ADC2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BPARA Annual Meeting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6643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06ABF-314D-9502-6B92-24CD60330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 dirty="0"/>
              <a:t>Summary</a:t>
            </a:r>
            <a:r>
              <a:rPr lang="en-GB" altLang="en-US" sz="4400" dirty="0"/>
              <a:t> of other matters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75FC9-5E75-F2A0-D23D-407B3A8107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GB" altLang="en-US" sz="1400" dirty="0"/>
              <a:t>Activity in year to 31 March 2025 – 108 meetings, of which 18 relate to COBRA only: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GB" altLang="en-US" sz="1400" dirty="0"/>
              <a:t>Chair represents residents on the Bletchley &amp; Fenny Stratford Town Deal Board, and Valda (Secretary) is a member of its Advisory Group.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GB" altLang="en-US" sz="1400" dirty="0"/>
              <a:t>Chair of COBRA (Consortium of Bletchley Residents Associations)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GB" altLang="en-US" sz="1400" dirty="0"/>
              <a:t>Banking Hub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GB" altLang="en-US" sz="1400" dirty="0"/>
              <a:t>Wilton Hall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GB" altLang="en-US" sz="1400" dirty="0"/>
              <a:t>G Block, The Wartime Canteen &amp; Cricket Pavilion site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GB" sz="1400" dirty="0">
                <a:ea typeface="Times New Roman" panose="02020603050405020304" pitchFamily="18" charset="0"/>
              </a:rPr>
              <a:t>Review of West Bletchley Council Neighbourhood Plan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GB" altLang="en-US" sz="1400" dirty="0"/>
              <a:t>Parking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GB" altLang="en-US" sz="1400" dirty="0"/>
              <a:t>Planning matters, including former Santander site</a:t>
            </a:r>
          </a:p>
          <a:p>
            <a:pPr marL="0" indent="0">
              <a:buNone/>
              <a:defRPr/>
            </a:pPr>
            <a:endParaRPr lang="en-GB" altLang="en-US" sz="14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900EB0-206C-18F2-2B5D-AE3B5C6CCAD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  <a:defRPr/>
            </a:pPr>
            <a:r>
              <a:rPr lang="en-GB" sz="1400" dirty="0">
                <a:ea typeface="Times New Roman" panose="02020603050405020304" pitchFamily="18" charset="0"/>
              </a:rPr>
              <a:t>B&amp;FSTC Neighbourhood Plan; Blue Lagoon</a:t>
            </a:r>
            <a:endParaRPr lang="en-GB" altLang="en-US" sz="1400" dirty="0"/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GB" sz="1400" dirty="0"/>
              <a:t>Supporter of:</a:t>
            </a:r>
          </a:p>
          <a:p>
            <a:pPr marL="580390" lvl="1" algn="just">
              <a:lnSpc>
                <a:spcPct val="107000"/>
              </a:lnSpc>
              <a:buFont typeface="Wingdings" panose="05000000000000000000" pitchFamily="2" charset="2"/>
              <a:buChar char="§"/>
              <a:defRPr/>
            </a:pPr>
            <a:r>
              <a:rPr lang="en-GB" sz="1400" dirty="0"/>
              <a:t> Friends of Bletchley Station (FOBS) &amp; West Bletchley Shed </a:t>
            </a:r>
          </a:p>
          <a:p>
            <a:pPr marL="580390" lvl="1" algn="just">
              <a:lnSpc>
                <a:spcPct val="107000"/>
              </a:lnSpc>
              <a:buFont typeface="Wingdings" panose="05000000000000000000" pitchFamily="2" charset="2"/>
              <a:buChar char="§"/>
              <a:defRPr/>
            </a:pPr>
            <a:r>
              <a:rPr lang="en-GB" sz="1400" dirty="0"/>
              <a:t>Community Sensory Garden - volunteers and donations welcome </a:t>
            </a:r>
            <a:r>
              <a:rPr lang="en-GB" sz="1400" dirty="0">
                <a:ea typeface="Times New Roman" panose="02020603050405020304" pitchFamily="18" charset="0"/>
              </a:rPr>
              <a:t>via </a:t>
            </a:r>
            <a:r>
              <a:rPr lang="en-GB" sz="1400" u="sng" dirty="0">
                <a:solidFill>
                  <a:schemeClr val="accent6">
                    <a:lumMod val="60000"/>
                    <a:lumOff val="40000"/>
                  </a:schemeClr>
                </a:solidFill>
                <a:ea typeface="Times New Roman" panose="02020603050405020304" pitchFamily="18" charset="0"/>
                <a:cs typeface="Aptos" panose="020B0004020202020204" pitchFamily="34" charset="0"/>
                <a:hlinkClick r:id="rId2"/>
              </a:rPr>
              <a:t>https://www.justgiving.com/crowdfunding/</a:t>
            </a:r>
            <a:br>
              <a:rPr lang="en-GB" sz="1400" u="sng" dirty="0">
                <a:solidFill>
                  <a:schemeClr val="accent6">
                    <a:lumMod val="60000"/>
                    <a:lumOff val="40000"/>
                  </a:schemeClr>
                </a:solidFill>
                <a:ea typeface="Times New Roman" panose="02020603050405020304" pitchFamily="18" charset="0"/>
                <a:cs typeface="Aptos" panose="020B0004020202020204" pitchFamily="34" charset="0"/>
                <a:hlinkClick r:id="rId2"/>
              </a:rPr>
            </a:br>
            <a:r>
              <a:rPr lang="en-GB" sz="1400" u="sng" dirty="0">
                <a:solidFill>
                  <a:schemeClr val="accent6">
                    <a:lumMod val="60000"/>
                    <a:lumOff val="40000"/>
                  </a:schemeClr>
                </a:solidFill>
                <a:ea typeface="Times New Roman" panose="02020603050405020304" pitchFamily="18" charset="0"/>
                <a:cs typeface="Aptos" panose="020B0004020202020204" pitchFamily="34" charset="0"/>
                <a:hlinkClick r:id="rId2"/>
              </a:rPr>
              <a:t>Sensory-Garden-West-Bletchley</a:t>
            </a:r>
            <a:endParaRPr lang="en-GB" sz="1400" dirty="0">
              <a:solidFill>
                <a:schemeClr val="accent6">
                  <a:lumMod val="60000"/>
                  <a:lumOff val="40000"/>
                </a:schemeClr>
              </a:solidFill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GB" altLang="en-US" sz="1400" dirty="0"/>
              <a:t>West Bletchley &amp; Central Bletchley Community Forums &amp; Thames Valley Police 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GB" altLang="en-US" sz="1400" dirty="0"/>
              <a:t>Remembrance Sunday Parade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GB" altLang="en-US" sz="1400" dirty="0"/>
              <a:t>Pitch at West Bletchley Council’s Carnival in July 2024. For 2025 – theme is Children’s Books (July12)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GB" altLang="en-US" sz="1400" dirty="0" err="1"/>
              <a:t>Speedwatch</a:t>
            </a:r>
            <a:r>
              <a:rPr lang="en-GB" altLang="en-US" sz="1400" dirty="0"/>
              <a:t> – volunteers wanted!</a:t>
            </a:r>
            <a:endParaRPr lang="en-GB" sz="14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E72198-0B71-CAEC-2E42-DE227F4F2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15/04/2025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D8CFE3-CBE5-6D44-8E0A-6B956E979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BPARA Annual Meeting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6317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9068D-AFE4-7049-5863-F8467DDED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/>
              <a:t>Jim Razey – West Bletchley Shed</a:t>
            </a:r>
            <a:endParaRPr lang="en-GB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4A3D1-D4D1-C61D-0893-663D8CA6C5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38600" y="1709738"/>
            <a:ext cx="7315200" cy="4351338"/>
          </a:xfrm>
        </p:spPr>
        <p:txBody>
          <a:bodyPr>
            <a:normAutofit fontScale="92500" lnSpcReduction="20000"/>
          </a:bodyPr>
          <a:lstStyle/>
          <a:p>
            <a:pPr marL="571500" indent="-342900">
              <a:lnSpc>
                <a:spcPct val="120000"/>
              </a:lnSpc>
            </a:pPr>
            <a:r>
              <a:rPr lang="en-US" altLang="en-US" sz="2100" dirty="0"/>
              <a:t>Leading member of West Bletchley Shed, based in Rickley Park</a:t>
            </a:r>
          </a:p>
          <a:p>
            <a:pPr marL="571500" indent="-342900">
              <a:lnSpc>
                <a:spcPct val="120000"/>
              </a:lnSpc>
            </a:pPr>
            <a:r>
              <a:rPr lang="en-US" altLang="en-US" sz="2100" dirty="0"/>
              <a:t>Involvement in many community activities including the Community Sensory &amp; the War Memorial Gardens on Church Green.</a:t>
            </a:r>
          </a:p>
          <a:p>
            <a:pPr marL="571500" indent="-342900">
              <a:lnSpc>
                <a:spcPct val="120000"/>
              </a:lnSpc>
            </a:pPr>
            <a:r>
              <a:rPr lang="en-GB" altLang="en-US" sz="2100" dirty="0">
                <a:ea typeface="Aptos" panose="020B0004020202020204" pitchFamily="34" charset="0"/>
                <a:cs typeface="Times New Roman" panose="02020603050405020304" pitchFamily="18" charset="0"/>
              </a:rPr>
              <a:t>Ad-hoc jobs for residents such as  building raised garden beds and wheelchair ramps </a:t>
            </a:r>
          </a:p>
          <a:p>
            <a:pPr marL="571500" indent="-342900">
              <a:lnSpc>
                <a:spcPct val="120000"/>
              </a:lnSpc>
            </a:pPr>
            <a:r>
              <a:rPr lang="en-GB" altLang="en-US" sz="2100" dirty="0">
                <a:ea typeface="Aptos" panose="020B0004020202020204" pitchFamily="34" charset="0"/>
                <a:cs typeface="Times New Roman" panose="02020603050405020304" pitchFamily="18" charset="0"/>
              </a:rPr>
              <a:t>Grateful residents make donations to the Northampton &amp; Warwick Air Ambulance Charity which Jim supports - he has raised </a:t>
            </a:r>
            <a:r>
              <a:rPr lang="en-GB" altLang="en-US" sz="2100" b="1" dirty="0">
                <a:solidFill>
                  <a:srgbClr val="FF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£45K.</a:t>
            </a:r>
            <a:endParaRPr lang="en-GB" altLang="en-US" sz="2100" b="1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571500" indent="-342900">
              <a:lnSpc>
                <a:spcPct val="120000"/>
              </a:lnSpc>
            </a:pPr>
            <a:r>
              <a:rPr lang="en-GB" altLang="en-US" sz="2100" dirty="0">
                <a:ea typeface="Aptos" panose="020B0004020202020204" pitchFamily="34" charset="0"/>
                <a:cs typeface="Times New Roman" panose="02020603050405020304" pitchFamily="18" charset="0"/>
              </a:rPr>
              <a:t>BPARA nominated Jim for Mayor’s 2025 Volunteer Award – </a:t>
            </a:r>
            <a:r>
              <a:rPr lang="en-GB" altLang="en-US" sz="2100" b="1" dirty="0">
                <a:solidFill>
                  <a:srgbClr val="FF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WINNER!</a:t>
            </a:r>
          </a:p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32CF04-30BB-C0BC-6A63-B4091237B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15/04/2025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E682F7-654A-AF57-7C00-EBC9EF805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BPARA Annual Meeting 2025</a:t>
            </a:r>
            <a:endParaRPr lang="en-GB" dirty="0"/>
          </a:p>
        </p:txBody>
      </p:sp>
      <p:pic>
        <p:nvPicPr>
          <p:cNvPr id="7" name="Content Placeholder 3" descr="A person and person holding a certificate&#10;&#10;AI-generated content may be incorrect.">
            <a:extLst>
              <a:ext uri="{FF2B5EF4-FFF2-40B4-BE49-F238E27FC236}">
                <a16:creationId xmlns:a16="http://schemas.microsoft.com/office/drawing/2014/main" id="{E53B3BC8-81EE-6D0A-62B5-34AC3FF74E0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3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200000">
            <a:off x="304799" y="2162173"/>
            <a:ext cx="4267202" cy="3200401"/>
          </a:xfrm>
        </p:spPr>
      </p:pic>
    </p:spTree>
    <p:extLst>
      <p:ext uri="{BB962C8B-B14F-4D97-AF65-F5344CB8AC3E}">
        <p14:creationId xmlns:p14="http://schemas.microsoft.com/office/powerpoint/2010/main" val="1517123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880C7-E3AF-8B0D-1C49-C2BB534C8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075878"/>
          </a:xfrm>
        </p:spPr>
        <p:txBody>
          <a:bodyPr>
            <a:normAutofit/>
          </a:bodyPr>
          <a:lstStyle/>
          <a:p>
            <a:pPr algn="ctr"/>
            <a:r>
              <a:rPr lang="en-GB" sz="4400" dirty="0"/>
              <a:t>Any other business?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ED80B-0DDE-5347-9E54-A22D9373E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15/04/2025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CD640-9660-6F14-F62B-D89848A03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BPARA Annual Meeting 2025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7030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0" id="{FD0834AE-1AE9-4D71-BE50-7AC03525E605}" vid="{15DE24B0-3042-4ECF-8A03-182996C18B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BPARA</Template>
  <TotalTime>0</TotalTime>
  <Words>504</Words>
  <Application>Microsoft Office PowerPoint</Application>
  <PresentationFormat>Widescreen</PresentationFormat>
  <Paragraphs>71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Arial</vt:lpstr>
      <vt:lpstr>Times New Roman</vt:lpstr>
      <vt:lpstr>Wingdings</vt:lpstr>
      <vt:lpstr>Office Theme</vt:lpstr>
      <vt:lpstr>PowerPoint Presentation</vt:lpstr>
      <vt:lpstr>Agenda</vt:lpstr>
      <vt:lpstr>Speakers</vt:lpstr>
      <vt:lpstr>BPARA Business </vt:lpstr>
      <vt:lpstr>Summary of other matters</vt:lpstr>
      <vt:lpstr>Jim Razey – West Bletchley Shed</vt:lpstr>
      <vt:lpstr>Any other business?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Fiona Storey</dc:creator>
  <cp:lastModifiedBy>Angie Ravn-Aagaard</cp:lastModifiedBy>
  <cp:revision>5</cp:revision>
  <dcterms:created xsi:type="dcterms:W3CDTF">2025-04-10T09:51:14Z</dcterms:created>
  <dcterms:modified xsi:type="dcterms:W3CDTF">2025-04-22T16:21:38Z</dcterms:modified>
</cp:coreProperties>
</file>