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5"/>
  </p:sldMasterIdLst>
  <p:notesMasterIdLst>
    <p:notesMasterId r:id="rId21"/>
  </p:notesMasterIdLst>
  <p:sldIdLst>
    <p:sldId id="256" r:id="rId6"/>
    <p:sldId id="284" r:id="rId7"/>
    <p:sldId id="286" r:id="rId8"/>
    <p:sldId id="279" r:id="rId9"/>
    <p:sldId id="280" r:id="rId10"/>
    <p:sldId id="281" r:id="rId11"/>
    <p:sldId id="288" r:id="rId12"/>
    <p:sldId id="285" r:id="rId13"/>
    <p:sldId id="289" r:id="rId14"/>
    <p:sldId id="283" r:id="rId15"/>
    <p:sldId id="291" r:id="rId16"/>
    <p:sldId id="290" r:id="rId17"/>
    <p:sldId id="292" r:id="rId18"/>
    <p:sldId id="293" r:id="rId19"/>
    <p:sldId id="278"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321"/>
    <a:srgbClr val="14390A"/>
    <a:srgbClr val="4DB28F"/>
    <a:srgbClr val="32BEE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0C58223-F141-4088-B5C3-A9240BC7F684}" v="125" dt="2025-04-11T14:14:49.084"/>
    <p1510:client id="{2543D770-0F3E-478D-B0C7-924770A12FEA}" v="22" dt="2025-04-11T13:08:31.11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893"/>
    <p:restoredTop sz="94658"/>
  </p:normalViewPr>
  <p:slideViewPr>
    <p:cSldViewPr snapToGrid="0">
      <p:cViewPr varScale="1">
        <p:scale>
          <a:sx n="90" d="100"/>
          <a:sy n="90" d="100"/>
        </p:scale>
        <p:origin x="102" y="4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rrel Canvin" userId="0f5653b9-5828-46b3-9650-231a711a5647" providerId="ADAL" clId="{2543D770-0F3E-478D-B0C7-924770A12FEA}"/>
    <pc:docChg chg="custSel addSld delSld modSld">
      <pc:chgData name="Darrel Canvin" userId="0f5653b9-5828-46b3-9650-231a711a5647" providerId="ADAL" clId="{2543D770-0F3E-478D-B0C7-924770A12FEA}" dt="2025-04-11T13:08:34.941" v="2335" actId="20577"/>
      <pc:docMkLst>
        <pc:docMk/>
      </pc:docMkLst>
      <pc:sldChg chg="modSp mod">
        <pc:chgData name="Darrel Canvin" userId="0f5653b9-5828-46b3-9650-231a711a5647" providerId="ADAL" clId="{2543D770-0F3E-478D-B0C7-924770A12FEA}" dt="2025-04-11T08:14:20.891" v="33" actId="20577"/>
        <pc:sldMkLst>
          <pc:docMk/>
          <pc:sldMk cId="1012208858" sldId="256"/>
        </pc:sldMkLst>
        <pc:spChg chg="mod">
          <ac:chgData name="Darrel Canvin" userId="0f5653b9-5828-46b3-9650-231a711a5647" providerId="ADAL" clId="{2543D770-0F3E-478D-B0C7-924770A12FEA}" dt="2025-04-11T08:14:20.891" v="33" actId="20577"/>
          <ac:spMkLst>
            <pc:docMk/>
            <pc:sldMk cId="1012208858" sldId="256"/>
            <ac:spMk id="4" creationId="{16636B58-F0B9-F66A-85A9-3DE69F71A8E1}"/>
          </ac:spMkLst>
        </pc:spChg>
      </pc:sldChg>
      <pc:sldChg chg="modSp mod">
        <pc:chgData name="Darrel Canvin" userId="0f5653b9-5828-46b3-9650-231a711a5647" providerId="ADAL" clId="{2543D770-0F3E-478D-B0C7-924770A12FEA}" dt="2025-04-11T13:07:16.649" v="2315" actId="20577"/>
        <pc:sldMkLst>
          <pc:docMk/>
          <pc:sldMk cId="666470283" sldId="281"/>
        </pc:sldMkLst>
        <pc:spChg chg="mod">
          <ac:chgData name="Darrel Canvin" userId="0f5653b9-5828-46b3-9650-231a711a5647" providerId="ADAL" clId="{2543D770-0F3E-478D-B0C7-924770A12FEA}" dt="2025-04-11T13:07:16.649" v="2315" actId="20577"/>
          <ac:spMkLst>
            <pc:docMk/>
            <pc:sldMk cId="666470283" sldId="281"/>
            <ac:spMk id="4" creationId="{F906015E-C12C-E5CF-3ACE-36603391817A}"/>
          </ac:spMkLst>
        </pc:spChg>
      </pc:sldChg>
      <pc:sldChg chg="addSp modSp new mod modClrScheme chgLayout">
        <pc:chgData name="Darrel Canvin" userId="0f5653b9-5828-46b3-9650-231a711a5647" providerId="ADAL" clId="{2543D770-0F3E-478D-B0C7-924770A12FEA}" dt="2025-04-11T10:33:32.199" v="391" actId="20577"/>
        <pc:sldMkLst>
          <pc:docMk/>
          <pc:sldMk cId="3255019782" sldId="286"/>
        </pc:sldMkLst>
        <pc:spChg chg="add mod">
          <ac:chgData name="Darrel Canvin" userId="0f5653b9-5828-46b3-9650-231a711a5647" providerId="ADAL" clId="{2543D770-0F3E-478D-B0C7-924770A12FEA}" dt="2025-04-11T10:26:17.391" v="47" actId="1076"/>
          <ac:spMkLst>
            <pc:docMk/>
            <pc:sldMk cId="3255019782" sldId="286"/>
            <ac:spMk id="2" creationId="{7EEB8FDF-3B4E-B6F8-9740-CACAB614BE5A}"/>
          </ac:spMkLst>
        </pc:spChg>
        <pc:spChg chg="add mod">
          <ac:chgData name="Darrel Canvin" userId="0f5653b9-5828-46b3-9650-231a711a5647" providerId="ADAL" clId="{2543D770-0F3E-478D-B0C7-924770A12FEA}" dt="2025-04-11T10:33:32.199" v="391" actId="20577"/>
          <ac:spMkLst>
            <pc:docMk/>
            <pc:sldMk cId="3255019782" sldId="286"/>
            <ac:spMk id="3" creationId="{0CC9BE25-0477-25AF-EB9F-6F049EBCDADF}"/>
          </ac:spMkLst>
        </pc:spChg>
      </pc:sldChg>
      <pc:sldChg chg="delSp del">
        <pc:chgData name="Darrel Canvin" userId="0f5653b9-5828-46b3-9650-231a711a5647" providerId="ADAL" clId="{2543D770-0F3E-478D-B0C7-924770A12FEA}" dt="2025-04-11T10:37:52.634" v="396" actId="47"/>
        <pc:sldMkLst>
          <pc:docMk/>
          <pc:sldMk cId="1066611613" sldId="287"/>
        </pc:sldMkLst>
        <pc:picChg chg="del">
          <ac:chgData name="Darrel Canvin" userId="0f5653b9-5828-46b3-9650-231a711a5647" providerId="ADAL" clId="{2543D770-0F3E-478D-B0C7-924770A12FEA}" dt="2025-04-11T10:37:34.734" v="392" actId="478"/>
          <ac:picMkLst>
            <pc:docMk/>
            <pc:sldMk cId="1066611613" sldId="287"/>
            <ac:picMk id="3" creationId="{5E738CB9-7D2C-D933-9E3A-57F0452ADB3A}"/>
          </ac:picMkLst>
        </pc:picChg>
      </pc:sldChg>
      <pc:sldChg chg="addSp delSp add del">
        <pc:chgData name="Darrel Canvin" userId="0f5653b9-5828-46b3-9650-231a711a5647" providerId="ADAL" clId="{2543D770-0F3E-478D-B0C7-924770A12FEA}" dt="2025-04-11T13:05:31.246" v="2304" actId="47"/>
        <pc:sldMkLst>
          <pc:docMk/>
          <pc:sldMk cId="3264019726" sldId="288"/>
        </pc:sldMkLst>
        <pc:picChg chg="del">
          <ac:chgData name="Darrel Canvin" userId="0f5653b9-5828-46b3-9650-231a711a5647" providerId="ADAL" clId="{2543D770-0F3E-478D-B0C7-924770A12FEA}" dt="2025-04-11T10:37:37.639" v="394" actId="478"/>
          <ac:picMkLst>
            <pc:docMk/>
            <pc:sldMk cId="3264019726" sldId="288"/>
            <ac:picMk id="3" creationId="{5E738CB9-7D2C-D933-9E3A-57F0452ADB3A}"/>
          </ac:picMkLst>
        </pc:picChg>
        <pc:picChg chg="add">
          <ac:chgData name="Darrel Canvin" userId="0f5653b9-5828-46b3-9650-231a711a5647" providerId="ADAL" clId="{2543D770-0F3E-478D-B0C7-924770A12FEA}" dt="2025-04-11T10:37:41.427" v="395"/>
          <ac:picMkLst>
            <pc:docMk/>
            <pc:sldMk cId="3264019726" sldId="288"/>
            <ac:picMk id="1026" creationId="{53DB40C6-7252-1C08-C156-80487E2AC559}"/>
          </ac:picMkLst>
        </pc:picChg>
      </pc:sldChg>
      <pc:sldChg chg="modSp mod">
        <pc:chgData name="Darrel Canvin" userId="0f5653b9-5828-46b3-9650-231a711a5647" providerId="ADAL" clId="{2543D770-0F3E-478D-B0C7-924770A12FEA}" dt="2025-04-11T13:08:16.524" v="2325" actId="20577"/>
        <pc:sldMkLst>
          <pc:docMk/>
          <pc:sldMk cId="4160622247" sldId="288"/>
        </pc:sldMkLst>
        <pc:spChg chg="mod">
          <ac:chgData name="Darrel Canvin" userId="0f5653b9-5828-46b3-9650-231a711a5647" providerId="ADAL" clId="{2543D770-0F3E-478D-B0C7-924770A12FEA}" dt="2025-04-11T13:08:16.524" v="2325" actId="20577"/>
          <ac:spMkLst>
            <pc:docMk/>
            <pc:sldMk cId="4160622247" sldId="288"/>
            <ac:spMk id="2" creationId="{81DA2868-6FD3-EC20-470C-22343634AC16}"/>
          </ac:spMkLst>
        </pc:spChg>
      </pc:sldChg>
      <pc:sldChg chg="addSp delSp modSp new del mod">
        <pc:chgData name="Darrel Canvin" userId="0f5653b9-5828-46b3-9650-231a711a5647" providerId="ADAL" clId="{2543D770-0F3E-478D-B0C7-924770A12FEA}" dt="2025-04-11T12:35:57.981" v="983" actId="47"/>
        <pc:sldMkLst>
          <pc:docMk/>
          <pc:sldMk cId="1204965584" sldId="289"/>
        </pc:sldMkLst>
        <pc:picChg chg="add del mod">
          <ac:chgData name="Darrel Canvin" userId="0f5653b9-5828-46b3-9650-231a711a5647" providerId="ADAL" clId="{2543D770-0F3E-478D-B0C7-924770A12FEA}" dt="2025-04-11T10:42:06.963" v="399" actId="478"/>
          <ac:picMkLst>
            <pc:docMk/>
            <pc:sldMk cId="1204965584" sldId="289"/>
            <ac:picMk id="2" creationId="{16C29F76-498C-1542-C88A-2188FF86FD22}"/>
          </ac:picMkLst>
        </pc:picChg>
        <pc:picChg chg="add mod">
          <ac:chgData name="Darrel Canvin" userId="0f5653b9-5828-46b3-9650-231a711a5647" providerId="ADAL" clId="{2543D770-0F3E-478D-B0C7-924770A12FEA}" dt="2025-04-11T12:29:21.083" v="410" actId="14100"/>
          <ac:picMkLst>
            <pc:docMk/>
            <pc:sldMk cId="1204965584" sldId="289"/>
            <ac:picMk id="4" creationId="{D072407F-B0D4-877F-8776-AB80628439FC}"/>
          </ac:picMkLst>
        </pc:picChg>
        <pc:picChg chg="add del mod">
          <ac:chgData name="Darrel Canvin" userId="0f5653b9-5828-46b3-9650-231a711a5647" providerId="ADAL" clId="{2543D770-0F3E-478D-B0C7-924770A12FEA}" dt="2025-04-11T12:31:41.293" v="412" actId="478"/>
          <ac:picMkLst>
            <pc:docMk/>
            <pc:sldMk cId="1204965584" sldId="289"/>
            <ac:picMk id="6" creationId="{EF11BCFD-5036-78B0-BAF9-931953E8713E}"/>
          </ac:picMkLst>
        </pc:picChg>
      </pc:sldChg>
      <pc:sldChg chg="modSp mod">
        <pc:chgData name="Darrel Canvin" userId="0f5653b9-5828-46b3-9650-231a711a5647" providerId="ADAL" clId="{2543D770-0F3E-478D-B0C7-924770A12FEA}" dt="2025-04-11T13:08:34.941" v="2335" actId="20577"/>
        <pc:sldMkLst>
          <pc:docMk/>
          <pc:sldMk cId="4208727395" sldId="289"/>
        </pc:sldMkLst>
        <pc:spChg chg="mod">
          <ac:chgData name="Darrel Canvin" userId="0f5653b9-5828-46b3-9650-231a711a5647" providerId="ADAL" clId="{2543D770-0F3E-478D-B0C7-924770A12FEA}" dt="2025-04-11T13:08:34.941" v="2335" actId="20577"/>
          <ac:spMkLst>
            <pc:docMk/>
            <pc:sldMk cId="4208727395" sldId="289"/>
            <ac:spMk id="2" creationId="{81DA2868-6FD3-EC20-470C-22343634AC16}"/>
          </ac:spMkLst>
        </pc:spChg>
      </pc:sldChg>
      <pc:sldChg chg="addSp delSp modSp add mod">
        <pc:chgData name="Darrel Canvin" userId="0f5653b9-5828-46b3-9650-231a711a5647" providerId="ADAL" clId="{2543D770-0F3E-478D-B0C7-924770A12FEA}" dt="2025-04-11T12:34:43.119" v="965" actId="313"/>
        <pc:sldMkLst>
          <pc:docMk/>
          <pc:sldMk cId="567461019" sldId="290"/>
        </pc:sldMkLst>
        <pc:spChg chg="add mod">
          <ac:chgData name="Darrel Canvin" userId="0f5653b9-5828-46b3-9650-231a711a5647" providerId="ADAL" clId="{2543D770-0F3E-478D-B0C7-924770A12FEA}" dt="2025-04-11T12:32:19.946" v="456" actId="1076"/>
          <ac:spMkLst>
            <pc:docMk/>
            <pc:sldMk cId="567461019" sldId="290"/>
            <ac:spMk id="2" creationId="{98CB5DE4-25BA-0166-1BA2-CDB9777F5D35}"/>
          </ac:spMkLst>
        </pc:spChg>
        <pc:spChg chg="add mod">
          <ac:chgData name="Darrel Canvin" userId="0f5653b9-5828-46b3-9650-231a711a5647" providerId="ADAL" clId="{2543D770-0F3E-478D-B0C7-924770A12FEA}" dt="2025-04-11T12:34:43.119" v="965" actId="313"/>
          <ac:spMkLst>
            <pc:docMk/>
            <pc:sldMk cId="567461019" sldId="290"/>
            <ac:spMk id="3" creationId="{30C5B4D8-B306-897D-B7FC-7511C4FD18BE}"/>
          </ac:spMkLst>
        </pc:spChg>
        <pc:picChg chg="del">
          <ac:chgData name="Darrel Canvin" userId="0f5653b9-5828-46b3-9650-231a711a5647" providerId="ADAL" clId="{2543D770-0F3E-478D-B0C7-924770A12FEA}" dt="2025-04-11T12:31:45.360" v="413" actId="478"/>
          <ac:picMkLst>
            <pc:docMk/>
            <pc:sldMk cId="567461019" sldId="290"/>
            <ac:picMk id="4" creationId="{D072407F-B0D4-877F-8776-AB80628439FC}"/>
          </ac:picMkLst>
        </pc:picChg>
        <pc:picChg chg="mod">
          <ac:chgData name="Darrel Canvin" userId="0f5653b9-5828-46b3-9650-231a711a5647" providerId="ADAL" clId="{2543D770-0F3E-478D-B0C7-924770A12FEA}" dt="2025-04-11T12:32:23.256" v="457" actId="1076"/>
          <ac:picMkLst>
            <pc:docMk/>
            <pc:sldMk cId="567461019" sldId="290"/>
            <ac:picMk id="6" creationId="{EF11BCFD-5036-78B0-BAF9-931953E8713E}"/>
          </ac:picMkLst>
        </pc:picChg>
      </pc:sldChg>
      <pc:sldChg chg="addSp delSp modSp add mod">
        <pc:chgData name="Darrel Canvin" userId="0f5653b9-5828-46b3-9650-231a711a5647" providerId="ADAL" clId="{2543D770-0F3E-478D-B0C7-924770A12FEA}" dt="2025-04-11T12:54:16.929" v="1514" actId="20577"/>
        <pc:sldMkLst>
          <pc:docMk/>
          <pc:sldMk cId="782413077" sldId="291"/>
        </pc:sldMkLst>
        <pc:spChg chg="mod">
          <ac:chgData name="Darrel Canvin" userId="0f5653b9-5828-46b3-9650-231a711a5647" providerId="ADAL" clId="{2543D770-0F3E-478D-B0C7-924770A12FEA}" dt="2025-04-11T12:34:56.015" v="973" actId="20577"/>
          <ac:spMkLst>
            <pc:docMk/>
            <pc:sldMk cId="782413077" sldId="291"/>
            <ac:spMk id="3" creationId="{B5A2C312-1F12-23B3-B7EE-4B2B2816CFD7}"/>
          </ac:spMkLst>
        </pc:spChg>
        <pc:spChg chg="mod">
          <ac:chgData name="Darrel Canvin" userId="0f5653b9-5828-46b3-9650-231a711a5647" providerId="ADAL" clId="{2543D770-0F3E-478D-B0C7-924770A12FEA}" dt="2025-04-11T12:54:16.929" v="1514" actId="20577"/>
          <ac:spMkLst>
            <pc:docMk/>
            <pc:sldMk cId="782413077" sldId="291"/>
            <ac:spMk id="4" creationId="{F906015E-C12C-E5CF-3ACE-36603391817A}"/>
          </ac:spMkLst>
        </pc:spChg>
        <pc:picChg chg="add del mod">
          <ac:chgData name="Darrel Canvin" userId="0f5653b9-5828-46b3-9650-231a711a5647" providerId="ADAL" clId="{2543D770-0F3E-478D-B0C7-924770A12FEA}" dt="2025-04-11T12:35:22.546" v="978" actId="478"/>
          <ac:picMkLst>
            <pc:docMk/>
            <pc:sldMk cId="782413077" sldId="291"/>
            <ac:picMk id="2" creationId="{44A54D97-2A1C-BCF6-4872-B6CC8846AD8E}"/>
          </ac:picMkLst>
        </pc:picChg>
        <pc:picChg chg="add mod">
          <ac:chgData name="Darrel Canvin" userId="0f5653b9-5828-46b3-9650-231a711a5647" providerId="ADAL" clId="{2543D770-0F3E-478D-B0C7-924770A12FEA}" dt="2025-04-11T12:35:32.563" v="982" actId="14100"/>
          <ac:picMkLst>
            <pc:docMk/>
            <pc:sldMk cId="782413077" sldId="291"/>
            <ac:picMk id="5" creationId="{5F22D04E-30FF-160F-3CC9-CEED339FDA05}"/>
          </ac:picMkLst>
        </pc:picChg>
        <pc:picChg chg="del">
          <ac:chgData name="Darrel Canvin" userId="0f5653b9-5828-46b3-9650-231a711a5647" providerId="ADAL" clId="{2543D770-0F3E-478D-B0C7-924770A12FEA}" dt="2025-04-11T12:35:24.748" v="979" actId="478"/>
          <ac:picMkLst>
            <pc:docMk/>
            <pc:sldMk cId="782413077" sldId="291"/>
            <ac:picMk id="9" creationId="{41F3CC34-7E8E-DB32-0B4B-81D5BAB414E6}"/>
          </ac:picMkLst>
        </pc:picChg>
      </pc:sldChg>
      <pc:sldChg chg="addSp modSp new mod">
        <pc:chgData name="Darrel Canvin" userId="0f5653b9-5828-46b3-9650-231a711a5647" providerId="ADAL" clId="{2543D770-0F3E-478D-B0C7-924770A12FEA}" dt="2025-04-11T13:01:18.031" v="1568" actId="1076"/>
        <pc:sldMkLst>
          <pc:docMk/>
          <pc:sldMk cId="2345426183" sldId="292"/>
        </pc:sldMkLst>
        <pc:spChg chg="add mod">
          <ac:chgData name="Darrel Canvin" userId="0f5653b9-5828-46b3-9650-231a711a5647" providerId="ADAL" clId="{2543D770-0F3E-478D-B0C7-924770A12FEA}" dt="2025-04-11T13:01:01.880" v="1535" actId="1076"/>
          <ac:spMkLst>
            <pc:docMk/>
            <pc:sldMk cId="2345426183" sldId="292"/>
            <ac:spMk id="4" creationId="{15932327-BB92-B82C-A77B-BF925C7B09E1}"/>
          </ac:spMkLst>
        </pc:spChg>
        <pc:spChg chg="add mod">
          <ac:chgData name="Darrel Canvin" userId="0f5653b9-5828-46b3-9650-231a711a5647" providerId="ADAL" clId="{2543D770-0F3E-478D-B0C7-924770A12FEA}" dt="2025-04-11T13:01:18.031" v="1568" actId="1076"/>
          <ac:spMkLst>
            <pc:docMk/>
            <pc:sldMk cId="2345426183" sldId="292"/>
            <ac:spMk id="5" creationId="{B444A746-0A9F-1B48-B895-2C06584C9072}"/>
          </ac:spMkLst>
        </pc:spChg>
        <pc:picChg chg="add mod">
          <ac:chgData name="Darrel Canvin" userId="0f5653b9-5828-46b3-9650-231a711a5647" providerId="ADAL" clId="{2543D770-0F3E-478D-B0C7-924770A12FEA}" dt="2025-04-11T13:00:32.805" v="1517" actId="1076"/>
          <ac:picMkLst>
            <pc:docMk/>
            <pc:sldMk cId="2345426183" sldId="292"/>
            <ac:picMk id="2" creationId="{4B7543CD-DCC3-E544-444E-D904B75A3AE9}"/>
          </ac:picMkLst>
        </pc:picChg>
        <pc:picChg chg="add mod">
          <ac:chgData name="Darrel Canvin" userId="0f5653b9-5828-46b3-9650-231a711a5647" providerId="ADAL" clId="{2543D770-0F3E-478D-B0C7-924770A12FEA}" dt="2025-04-11T13:00:38.547" v="1519" actId="1076"/>
          <ac:picMkLst>
            <pc:docMk/>
            <pc:sldMk cId="2345426183" sldId="292"/>
            <ac:picMk id="3" creationId="{F96A575D-1762-56F2-9CEA-F3406ED43729}"/>
          </ac:picMkLst>
        </pc:picChg>
      </pc:sldChg>
      <pc:sldChg chg="modSp mod">
        <pc:chgData name="Darrel Canvin" userId="0f5653b9-5828-46b3-9650-231a711a5647" providerId="ADAL" clId="{2543D770-0F3E-478D-B0C7-924770A12FEA}" dt="2025-04-11T13:05:14.712" v="2303" actId="1076"/>
        <pc:sldMkLst>
          <pc:docMk/>
          <pc:sldMk cId="1828360931" sldId="293"/>
        </pc:sldMkLst>
        <pc:spChg chg="mod">
          <ac:chgData name="Darrel Canvin" userId="0f5653b9-5828-46b3-9650-231a711a5647" providerId="ADAL" clId="{2543D770-0F3E-478D-B0C7-924770A12FEA}" dt="2025-04-11T13:02:41.507" v="1599" actId="20577"/>
          <ac:spMkLst>
            <pc:docMk/>
            <pc:sldMk cId="1828360931" sldId="293"/>
            <ac:spMk id="2" creationId="{704B6148-B867-D7E9-BB73-22B9332628B6}"/>
          </ac:spMkLst>
        </pc:spChg>
        <pc:spChg chg="mod">
          <ac:chgData name="Darrel Canvin" userId="0f5653b9-5828-46b3-9650-231a711a5647" providerId="ADAL" clId="{2543D770-0F3E-478D-B0C7-924770A12FEA}" dt="2025-04-11T13:05:14.712" v="2303" actId="1076"/>
          <ac:spMkLst>
            <pc:docMk/>
            <pc:sldMk cId="1828360931" sldId="293"/>
            <ac:spMk id="3" creationId="{257CAF46-1F83-D439-CF85-AE8DBA50BF4D}"/>
          </ac:spMkLst>
        </pc:spChg>
      </pc:sldChg>
    </pc:docChg>
  </pc:docChgLst>
  <pc:docChgLst>
    <pc:chgData name="Darrel Canvin" userId="S::darrel.canvin@milton-keynes.gov.uk::0f5653b9-5828-46b3-9650-231a711a5647" providerId="AD" clId="Web-{20C58223-F141-4088-B5C3-A9240BC7F684}"/>
    <pc:docChg chg="modSld">
      <pc:chgData name="Darrel Canvin" userId="S::darrel.canvin@milton-keynes.gov.uk::0f5653b9-5828-46b3-9650-231a711a5647" providerId="AD" clId="Web-{20C58223-F141-4088-B5C3-A9240BC7F684}" dt="2025-04-11T14:14:49.084" v="67" actId="20577"/>
      <pc:docMkLst>
        <pc:docMk/>
      </pc:docMkLst>
      <pc:sldChg chg="modSp">
        <pc:chgData name="Darrel Canvin" userId="S::darrel.canvin@milton-keynes.gov.uk::0f5653b9-5828-46b3-9650-231a711a5647" providerId="AD" clId="Web-{20C58223-F141-4088-B5C3-A9240BC7F684}" dt="2025-04-11T13:41:34.948" v="47" actId="20577"/>
        <pc:sldMkLst>
          <pc:docMk/>
          <pc:sldMk cId="1012208858" sldId="256"/>
        </pc:sldMkLst>
        <pc:spChg chg="mod">
          <ac:chgData name="Darrel Canvin" userId="S::darrel.canvin@milton-keynes.gov.uk::0f5653b9-5828-46b3-9650-231a711a5647" providerId="AD" clId="Web-{20C58223-F141-4088-B5C3-A9240BC7F684}" dt="2025-04-11T13:41:34.948" v="47" actId="20577"/>
          <ac:spMkLst>
            <pc:docMk/>
            <pc:sldMk cId="1012208858" sldId="256"/>
            <ac:spMk id="4" creationId="{16636B58-F0B9-F66A-85A9-3DE69F71A8E1}"/>
          </ac:spMkLst>
        </pc:spChg>
      </pc:sldChg>
      <pc:sldChg chg="modSp">
        <pc:chgData name="Darrel Canvin" userId="S::darrel.canvin@milton-keynes.gov.uk::0f5653b9-5828-46b3-9650-231a711a5647" providerId="AD" clId="Web-{20C58223-F141-4088-B5C3-A9240BC7F684}" dt="2025-04-11T13:41:54.418" v="53" actId="20577"/>
        <pc:sldMkLst>
          <pc:docMk/>
          <pc:sldMk cId="3255019782" sldId="286"/>
        </pc:sldMkLst>
        <pc:spChg chg="mod">
          <ac:chgData name="Darrel Canvin" userId="S::darrel.canvin@milton-keynes.gov.uk::0f5653b9-5828-46b3-9650-231a711a5647" providerId="AD" clId="Web-{20C58223-F141-4088-B5C3-A9240BC7F684}" dt="2025-04-11T13:41:54.418" v="53" actId="20577"/>
          <ac:spMkLst>
            <pc:docMk/>
            <pc:sldMk cId="3255019782" sldId="286"/>
            <ac:spMk id="3" creationId="{0CC9BE25-0477-25AF-EB9F-6F049EBCDADF}"/>
          </ac:spMkLst>
        </pc:spChg>
      </pc:sldChg>
      <pc:sldChg chg="modSp">
        <pc:chgData name="Darrel Canvin" userId="S::darrel.canvin@milton-keynes.gov.uk::0f5653b9-5828-46b3-9650-231a711a5647" providerId="AD" clId="Web-{20C58223-F141-4088-B5C3-A9240BC7F684}" dt="2025-04-11T14:14:49.084" v="67" actId="20577"/>
        <pc:sldMkLst>
          <pc:docMk/>
          <pc:sldMk cId="567461019" sldId="290"/>
        </pc:sldMkLst>
        <pc:spChg chg="mod">
          <ac:chgData name="Darrel Canvin" userId="S::darrel.canvin@milton-keynes.gov.uk::0f5653b9-5828-46b3-9650-231a711a5647" providerId="AD" clId="Web-{20C58223-F141-4088-B5C3-A9240BC7F684}" dt="2025-04-11T14:14:49.084" v="67" actId="20577"/>
          <ac:spMkLst>
            <pc:docMk/>
            <pc:sldMk cId="567461019" sldId="290"/>
            <ac:spMk id="3" creationId="{30C5B4D8-B306-897D-B7FC-7511C4FD18BE}"/>
          </ac:spMkLst>
        </pc:spChg>
      </pc:sldChg>
      <pc:sldChg chg="modSp">
        <pc:chgData name="Darrel Canvin" userId="S::darrel.canvin@milton-keynes.gov.uk::0f5653b9-5828-46b3-9650-231a711a5647" providerId="AD" clId="Web-{20C58223-F141-4088-B5C3-A9240BC7F684}" dt="2025-04-11T13:40:48.087" v="4" actId="1076"/>
        <pc:sldMkLst>
          <pc:docMk/>
          <pc:sldMk cId="2345426183" sldId="292"/>
        </pc:sldMkLst>
        <pc:spChg chg="mod">
          <ac:chgData name="Darrel Canvin" userId="S::darrel.canvin@milton-keynes.gov.uk::0f5653b9-5828-46b3-9650-231a711a5647" providerId="AD" clId="Web-{20C58223-F141-4088-B5C3-A9240BC7F684}" dt="2025-04-11T13:40:31.555" v="0" actId="1076"/>
          <ac:spMkLst>
            <pc:docMk/>
            <pc:sldMk cId="2345426183" sldId="292"/>
            <ac:spMk id="4" creationId="{15932327-BB92-B82C-A77B-BF925C7B09E1}"/>
          </ac:spMkLst>
        </pc:spChg>
        <pc:spChg chg="mod">
          <ac:chgData name="Darrel Canvin" userId="S::darrel.canvin@milton-keynes.gov.uk::0f5653b9-5828-46b3-9650-231a711a5647" providerId="AD" clId="Web-{20C58223-F141-4088-B5C3-A9240BC7F684}" dt="2025-04-11T13:40:48.087" v="4" actId="1076"/>
          <ac:spMkLst>
            <pc:docMk/>
            <pc:sldMk cId="2345426183" sldId="292"/>
            <ac:spMk id="5" creationId="{B444A746-0A9F-1B48-B895-2C06584C9072}"/>
          </ac:spMkLst>
        </pc:spChg>
        <pc:picChg chg="mod">
          <ac:chgData name="Darrel Canvin" userId="S::darrel.canvin@milton-keynes.gov.uk::0f5653b9-5828-46b3-9650-231a711a5647" providerId="AD" clId="Web-{20C58223-F141-4088-B5C3-A9240BC7F684}" dt="2025-04-11T13:40:34.977" v="1" actId="14100"/>
          <ac:picMkLst>
            <pc:docMk/>
            <pc:sldMk cId="2345426183" sldId="292"/>
            <ac:picMk id="2" creationId="{4B7543CD-DCC3-E544-444E-D904B75A3AE9}"/>
          </ac:picMkLst>
        </pc:picChg>
        <pc:picChg chg="mod">
          <ac:chgData name="Darrel Canvin" userId="S::darrel.canvin@milton-keynes.gov.uk::0f5653b9-5828-46b3-9650-231a711a5647" providerId="AD" clId="Web-{20C58223-F141-4088-B5C3-A9240BC7F684}" dt="2025-04-11T13:40:44.196" v="3" actId="14100"/>
          <ac:picMkLst>
            <pc:docMk/>
            <pc:sldMk cId="2345426183" sldId="292"/>
            <ac:picMk id="3" creationId="{F96A575D-1762-56F2-9CEA-F3406ED43729}"/>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2FD01B-3D41-CA41-97DA-AFCA7986730D}" type="datetimeFigureOut">
              <a:rPr lang="en-US" smtClean="0"/>
              <a:t>4/11/2025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2C6570-C954-1C4B-897E-009179D27689}" type="slidenum">
              <a:rPr lang="en-US" smtClean="0"/>
              <a:t>‹#›</a:t>
            </a:fld>
            <a:endParaRPr lang="en-US"/>
          </a:p>
        </p:txBody>
      </p:sp>
    </p:spTree>
    <p:extLst>
      <p:ext uri="{BB962C8B-B14F-4D97-AF65-F5344CB8AC3E}">
        <p14:creationId xmlns:p14="http://schemas.microsoft.com/office/powerpoint/2010/main" val="10189976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C82C05C-B885-65C8-2B80-0FA6EC7DC9E9}"/>
              </a:ext>
            </a:extLst>
          </p:cNvPr>
          <p:cNvPicPr>
            <a:picLocks noChangeAspect="1"/>
          </p:cNvPicPr>
          <p:nvPr userDrawn="1"/>
        </p:nvPicPr>
        <p:blipFill>
          <a:blip r:embed="rId2"/>
          <a:srcRect/>
          <a:stretch/>
        </p:blipFill>
        <p:spPr>
          <a:xfrm>
            <a:off x="0" y="0"/>
            <a:ext cx="12192000" cy="6858000"/>
          </a:xfrm>
          <a:prstGeom prst="rect">
            <a:avLst/>
          </a:prstGeom>
        </p:spPr>
      </p:pic>
    </p:spTree>
    <p:extLst>
      <p:ext uri="{BB962C8B-B14F-4D97-AF65-F5344CB8AC3E}">
        <p14:creationId xmlns:p14="http://schemas.microsoft.com/office/powerpoint/2010/main" val="3536982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 Community">
    <p:spTree>
      <p:nvGrpSpPr>
        <p:cNvPr id="1" name=""/>
        <p:cNvGrpSpPr/>
        <p:nvPr/>
      </p:nvGrpSpPr>
      <p:grpSpPr>
        <a:xfrm>
          <a:off x="0" y="0"/>
          <a:ext cx="0" cy="0"/>
          <a:chOff x="0" y="0"/>
          <a:chExt cx="0" cy="0"/>
        </a:xfrm>
      </p:grpSpPr>
      <p:pic>
        <p:nvPicPr>
          <p:cNvPr id="8" name="Picture 7" descr="A yellow circle with dots&#10;&#10;AI-generated content may be incorrect.">
            <a:extLst>
              <a:ext uri="{FF2B5EF4-FFF2-40B4-BE49-F238E27FC236}">
                <a16:creationId xmlns:a16="http://schemas.microsoft.com/office/drawing/2014/main" id="{DFA14E9B-3DE2-E0A9-EE1B-13F730081402}"/>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0016427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er - History">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A06A1C7-8068-5F14-C95F-8CBA79BE40EF}"/>
              </a:ext>
            </a:extLst>
          </p:cNvPr>
          <p:cNvPicPr>
            <a:picLocks noChangeAspect="1"/>
          </p:cNvPicPr>
          <p:nvPr userDrawn="1"/>
        </p:nvPicPr>
        <p:blipFill>
          <a:blip r:embed="rId2"/>
          <a:srcRect/>
          <a:stretch/>
        </p:blipFill>
        <p:spPr>
          <a:xfrm>
            <a:off x="0" y="0"/>
            <a:ext cx="12192000" cy="6858000"/>
          </a:xfrm>
          <a:prstGeom prst="rect">
            <a:avLst/>
          </a:prstGeom>
        </p:spPr>
      </p:pic>
    </p:spTree>
    <p:extLst>
      <p:ext uri="{BB962C8B-B14F-4D97-AF65-F5344CB8AC3E}">
        <p14:creationId xmlns:p14="http://schemas.microsoft.com/office/powerpoint/2010/main" val="20597995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Section Header - Groundbreakin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A06A1C7-8068-5F14-C95F-8CBA79BE40EF}"/>
              </a:ext>
            </a:extLst>
          </p:cNvPr>
          <p:cNvPicPr>
            <a:picLocks noChangeAspect="1"/>
          </p:cNvPicPr>
          <p:nvPr userDrawn="1"/>
        </p:nvPicPr>
        <p:blipFill>
          <a:blip r:embed="rId2"/>
          <a:srcRect/>
          <a:stretch/>
        </p:blipFill>
        <p:spPr>
          <a:xfrm>
            <a:off x="0" y="0"/>
            <a:ext cx="12192000" cy="6858000"/>
          </a:xfrm>
          <a:prstGeom prst="rect">
            <a:avLst/>
          </a:prstGeom>
        </p:spPr>
      </p:pic>
    </p:spTree>
    <p:extLst>
      <p:ext uri="{BB962C8B-B14F-4D97-AF65-F5344CB8AC3E}">
        <p14:creationId xmlns:p14="http://schemas.microsoft.com/office/powerpoint/2010/main" val="39815470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Section Header - Groundbreaking Eaton Mi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A06A1C7-8068-5F14-C95F-8CBA79BE40EF}"/>
              </a:ext>
            </a:extLst>
          </p:cNvPr>
          <p:cNvPicPr>
            <a:picLocks noChangeAspect="1"/>
          </p:cNvPicPr>
          <p:nvPr userDrawn="1"/>
        </p:nvPicPr>
        <p:blipFill>
          <a:blip r:embed="rId2"/>
          <a:srcRect/>
          <a:stretch/>
        </p:blipFill>
        <p:spPr>
          <a:xfrm>
            <a:off x="0" y="0"/>
            <a:ext cx="12192000" cy="6858000"/>
          </a:xfrm>
          <a:prstGeom prst="rect">
            <a:avLst/>
          </a:prstGeom>
        </p:spPr>
      </p:pic>
    </p:spTree>
    <p:extLst>
      <p:ext uri="{BB962C8B-B14F-4D97-AF65-F5344CB8AC3E}">
        <p14:creationId xmlns:p14="http://schemas.microsoft.com/office/powerpoint/2010/main" val="4960068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Section Header - Groundbreaking Saxon Yellow">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A06A1C7-8068-5F14-C95F-8CBA79BE40EF}"/>
              </a:ext>
            </a:extLst>
          </p:cNvPr>
          <p:cNvPicPr>
            <a:picLocks noChangeAspect="1"/>
          </p:cNvPicPr>
          <p:nvPr userDrawn="1"/>
        </p:nvPicPr>
        <p:blipFill>
          <a:blip r:embed="rId2"/>
          <a:srcRect/>
          <a:stretch/>
        </p:blipFill>
        <p:spPr>
          <a:xfrm>
            <a:off x="0" y="0"/>
            <a:ext cx="12192000" cy="6858000"/>
          </a:xfrm>
          <a:prstGeom prst="rect">
            <a:avLst/>
          </a:prstGeom>
        </p:spPr>
      </p:pic>
    </p:spTree>
    <p:extLst>
      <p:ext uri="{BB962C8B-B14F-4D97-AF65-F5344CB8AC3E}">
        <p14:creationId xmlns:p14="http://schemas.microsoft.com/office/powerpoint/2010/main" val="9716561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Slide - Natur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DBBBECF-0A88-3C25-0632-78BC458F3E35}"/>
              </a:ext>
            </a:extLst>
          </p:cNvPr>
          <p:cNvPicPr>
            <a:picLocks noChangeAspect="1"/>
          </p:cNvPicPr>
          <p:nvPr userDrawn="1"/>
        </p:nvPicPr>
        <p:blipFill>
          <a:blip r:embed="rId2"/>
          <a:srcRect/>
          <a:stretch/>
        </p:blipFill>
        <p:spPr>
          <a:xfrm>
            <a:off x="0" y="0"/>
            <a:ext cx="12192000" cy="6858000"/>
          </a:xfrm>
          <a:prstGeom prst="rect">
            <a:avLst/>
          </a:prstGeom>
        </p:spPr>
      </p:pic>
    </p:spTree>
    <p:extLst>
      <p:ext uri="{BB962C8B-B14F-4D97-AF65-F5344CB8AC3E}">
        <p14:creationId xmlns:p14="http://schemas.microsoft.com/office/powerpoint/2010/main" val="283953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Only Slide">
    <p:spTree>
      <p:nvGrpSpPr>
        <p:cNvPr id="1" name=""/>
        <p:cNvGrpSpPr/>
        <p:nvPr/>
      </p:nvGrpSpPr>
      <p:grpSpPr>
        <a:xfrm>
          <a:off x="0" y="0"/>
          <a:ext cx="0" cy="0"/>
          <a:chOff x="0" y="0"/>
          <a:chExt cx="0" cy="0"/>
        </a:xfrm>
      </p:grpSpPr>
      <p:pic>
        <p:nvPicPr>
          <p:cNvPr id="11" name="Picture 10" descr="A white surface with green and black dots&#10;&#10;AI-generated content may be incorrect.">
            <a:extLst>
              <a:ext uri="{FF2B5EF4-FFF2-40B4-BE49-F238E27FC236}">
                <a16:creationId xmlns:a16="http://schemas.microsoft.com/office/drawing/2014/main" id="{6DB54C72-89FC-A7F1-25A2-E9F5E8F43786}"/>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0508447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and Image - Saxon Yellow">
    <p:spTree>
      <p:nvGrpSpPr>
        <p:cNvPr id="1" name=""/>
        <p:cNvGrpSpPr/>
        <p:nvPr/>
      </p:nvGrpSpPr>
      <p:grpSpPr>
        <a:xfrm>
          <a:off x="0" y="0"/>
          <a:ext cx="0" cy="0"/>
          <a:chOff x="0" y="0"/>
          <a:chExt cx="0" cy="0"/>
        </a:xfrm>
      </p:grpSpPr>
      <p:pic>
        <p:nvPicPr>
          <p:cNvPr id="8" name="Picture 7" descr="A white surface with green and black dots&#10;&#10;AI-generated content may be incorrect.">
            <a:extLst>
              <a:ext uri="{FF2B5EF4-FFF2-40B4-BE49-F238E27FC236}">
                <a16:creationId xmlns:a16="http://schemas.microsoft.com/office/drawing/2014/main" id="{F5A59E3B-5AD2-BCE2-81B6-105157985C17}"/>
              </a:ext>
            </a:extLst>
          </p:cNvPr>
          <p:cNvPicPr>
            <a:picLocks noChangeAspect="1"/>
          </p:cNvPicPr>
          <p:nvPr userDrawn="1"/>
        </p:nvPicPr>
        <p:blipFill>
          <a:blip r:embed="rId2"/>
          <a:stretch>
            <a:fillRect/>
          </a:stretch>
        </p:blipFill>
        <p:spPr>
          <a:xfrm>
            <a:off x="0" y="0"/>
            <a:ext cx="12192000" cy="6858000"/>
          </a:xfrm>
          <a:prstGeom prst="rect">
            <a:avLst/>
          </a:prstGeom>
        </p:spPr>
      </p:pic>
      <p:cxnSp>
        <p:nvCxnSpPr>
          <p:cNvPr id="13" name="Straight Connector 12">
            <a:extLst>
              <a:ext uri="{FF2B5EF4-FFF2-40B4-BE49-F238E27FC236}">
                <a16:creationId xmlns:a16="http://schemas.microsoft.com/office/drawing/2014/main" id="{F2D353D3-5E62-8B89-0EAC-ECED466E4F0E}"/>
              </a:ext>
            </a:extLst>
          </p:cNvPr>
          <p:cNvCxnSpPr/>
          <p:nvPr userDrawn="1"/>
        </p:nvCxnSpPr>
        <p:spPr>
          <a:xfrm>
            <a:off x="7422776" y="-268941"/>
            <a:ext cx="0" cy="7624482"/>
          </a:xfrm>
          <a:prstGeom prst="line">
            <a:avLst/>
          </a:prstGeom>
          <a:ln w="76200">
            <a:solidFill>
              <a:srgbClr val="FFC321"/>
            </a:solidFill>
          </a:ln>
        </p:spPr>
        <p:style>
          <a:lnRef idx="2">
            <a:schemeClr val="accent1"/>
          </a:lnRef>
          <a:fillRef idx="0">
            <a:schemeClr val="accent1"/>
          </a:fillRef>
          <a:effectRef idx="1">
            <a:schemeClr val="accent1"/>
          </a:effectRef>
          <a:fontRef idx="minor">
            <a:schemeClr val="tx1"/>
          </a:fontRef>
        </p:style>
      </p:cxnSp>
      <p:sp>
        <p:nvSpPr>
          <p:cNvPr id="19" name="Picture Placeholder 15">
            <a:extLst>
              <a:ext uri="{FF2B5EF4-FFF2-40B4-BE49-F238E27FC236}">
                <a16:creationId xmlns:a16="http://schemas.microsoft.com/office/drawing/2014/main" id="{0FE259F1-6D91-FD7E-8528-896CB4834160}"/>
              </a:ext>
            </a:extLst>
          </p:cNvPr>
          <p:cNvSpPr>
            <a:spLocks noGrp="1"/>
          </p:cNvSpPr>
          <p:nvPr>
            <p:ph type="pic" sz="quarter" idx="10"/>
          </p:nvPr>
        </p:nvSpPr>
        <p:spPr>
          <a:xfrm>
            <a:off x="7468496" y="-73025"/>
            <a:ext cx="4839074" cy="7113588"/>
          </a:xfrm>
          <a:prstGeom prst="rect">
            <a:avLst/>
          </a:prstGeom>
        </p:spPr>
        <p:txBody>
          <a:bodyPr/>
          <a:lstStyle/>
          <a:p>
            <a:endParaRPr lang="en-US"/>
          </a:p>
        </p:txBody>
      </p:sp>
    </p:spTree>
    <p:extLst>
      <p:ext uri="{BB962C8B-B14F-4D97-AF65-F5344CB8AC3E}">
        <p14:creationId xmlns:p14="http://schemas.microsoft.com/office/powerpoint/2010/main" val="3941498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and Image - Waddon Wave">
    <p:spTree>
      <p:nvGrpSpPr>
        <p:cNvPr id="1" name=""/>
        <p:cNvGrpSpPr/>
        <p:nvPr/>
      </p:nvGrpSpPr>
      <p:grpSpPr>
        <a:xfrm>
          <a:off x="0" y="0"/>
          <a:ext cx="0" cy="0"/>
          <a:chOff x="0" y="0"/>
          <a:chExt cx="0" cy="0"/>
        </a:xfrm>
      </p:grpSpPr>
      <p:pic>
        <p:nvPicPr>
          <p:cNvPr id="11" name="Picture 10" descr="A white surface with green and black dots&#10;&#10;AI-generated content may be incorrect.">
            <a:extLst>
              <a:ext uri="{FF2B5EF4-FFF2-40B4-BE49-F238E27FC236}">
                <a16:creationId xmlns:a16="http://schemas.microsoft.com/office/drawing/2014/main" id="{5969A1FD-484B-4326-D596-870DAA6E98DD}"/>
              </a:ext>
            </a:extLst>
          </p:cNvPr>
          <p:cNvPicPr>
            <a:picLocks noChangeAspect="1"/>
          </p:cNvPicPr>
          <p:nvPr userDrawn="1"/>
        </p:nvPicPr>
        <p:blipFill>
          <a:blip r:embed="rId2"/>
          <a:stretch>
            <a:fillRect/>
          </a:stretch>
        </p:blipFill>
        <p:spPr>
          <a:xfrm>
            <a:off x="0" y="0"/>
            <a:ext cx="12192000" cy="6858000"/>
          </a:xfrm>
          <a:prstGeom prst="rect">
            <a:avLst/>
          </a:prstGeom>
        </p:spPr>
      </p:pic>
      <p:cxnSp>
        <p:nvCxnSpPr>
          <p:cNvPr id="15" name="Straight Connector 14">
            <a:extLst>
              <a:ext uri="{FF2B5EF4-FFF2-40B4-BE49-F238E27FC236}">
                <a16:creationId xmlns:a16="http://schemas.microsoft.com/office/drawing/2014/main" id="{CCC7DB71-4B35-10A8-8B5E-9C621D638FB2}"/>
              </a:ext>
            </a:extLst>
          </p:cNvPr>
          <p:cNvCxnSpPr/>
          <p:nvPr userDrawn="1"/>
        </p:nvCxnSpPr>
        <p:spPr>
          <a:xfrm>
            <a:off x="7422776" y="-268941"/>
            <a:ext cx="0" cy="7624482"/>
          </a:xfrm>
          <a:prstGeom prst="line">
            <a:avLst/>
          </a:prstGeom>
          <a:ln w="76200">
            <a:solidFill>
              <a:srgbClr val="32BEE0"/>
            </a:solidFill>
          </a:ln>
        </p:spPr>
        <p:style>
          <a:lnRef idx="2">
            <a:schemeClr val="accent1"/>
          </a:lnRef>
          <a:fillRef idx="0">
            <a:schemeClr val="accent1"/>
          </a:fillRef>
          <a:effectRef idx="1">
            <a:schemeClr val="accent1"/>
          </a:effectRef>
          <a:fontRef idx="minor">
            <a:schemeClr val="tx1"/>
          </a:fontRef>
        </p:style>
      </p:cxnSp>
      <p:sp>
        <p:nvSpPr>
          <p:cNvPr id="17" name="Picture Placeholder 15">
            <a:extLst>
              <a:ext uri="{FF2B5EF4-FFF2-40B4-BE49-F238E27FC236}">
                <a16:creationId xmlns:a16="http://schemas.microsoft.com/office/drawing/2014/main" id="{74D06FD2-3092-3C0D-4692-32048C019891}"/>
              </a:ext>
            </a:extLst>
          </p:cNvPr>
          <p:cNvSpPr>
            <a:spLocks noGrp="1"/>
          </p:cNvSpPr>
          <p:nvPr>
            <p:ph type="pic" sz="quarter" idx="10"/>
          </p:nvPr>
        </p:nvSpPr>
        <p:spPr>
          <a:xfrm>
            <a:off x="7468496" y="-73025"/>
            <a:ext cx="4839074" cy="7113588"/>
          </a:xfrm>
          <a:prstGeom prst="rect">
            <a:avLst/>
          </a:prstGeom>
        </p:spPr>
        <p:txBody>
          <a:bodyPr/>
          <a:lstStyle/>
          <a:p>
            <a:endParaRPr lang="en-US"/>
          </a:p>
        </p:txBody>
      </p:sp>
    </p:spTree>
    <p:extLst>
      <p:ext uri="{BB962C8B-B14F-4D97-AF65-F5344CB8AC3E}">
        <p14:creationId xmlns:p14="http://schemas.microsoft.com/office/powerpoint/2010/main" val="2188376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and Image - Eaton Mint">
    <p:spTree>
      <p:nvGrpSpPr>
        <p:cNvPr id="1" name=""/>
        <p:cNvGrpSpPr/>
        <p:nvPr/>
      </p:nvGrpSpPr>
      <p:grpSpPr>
        <a:xfrm>
          <a:off x="0" y="0"/>
          <a:ext cx="0" cy="0"/>
          <a:chOff x="0" y="0"/>
          <a:chExt cx="0" cy="0"/>
        </a:xfrm>
      </p:grpSpPr>
      <p:pic>
        <p:nvPicPr>
          <p:cNvPr id="8" name="Picture 7" descr="A white surface with green and black dots&#10;&#10;AI-generated content may be incorrect.">
            <a:extLst>
              <a:ext uri="{FF2B5EF4-FFF2-40B4-BE49-F238E27FC236}">
                <a16:creationId xmlns:a16="http://schemas.microsoft.com/office/drawing/2014/main" id="{C818488E-22D9-A6D3-BA89-1299C98B9145}"/>
              </a:ext>
            </a:extLst>
          </p:cNvPr>
          <p:cNvPicPr>
            <a:picLocks noChangeAspect="1"/>
          </p:cNvPicPr>
          <p:nvPr userDrawn="1"/>
        </p:nvPicPr>
        <p:blipFill>
          <a:blip r:embed="rId2"/>
          <a:stretch>
            <a:fillRect/>
          </a:stretch>
        </p:blipFill>
        <p:spPr>
          <a:xfrm>
            <a:off x="0" y="0"/>
            <a:ext cx="12192000" cy="6858000"/>
          </a:xfrm>
          <a:prstGeom prst="rect">
            <a:avLst/>
          </a:prstGeom>
        </p:spPr>
      </p:pic>
      <p:cxnSp>
        <p:nvCxnSpPr>
          <p:cNvPr id="12" name="Straight Connector 11">
            <a:extLst>
              <a:ext uri="{FF2B5EF4-FFF2-40B4-BE49-F238E27FC236}">
                <a16:creationId xmlns:a16="http://schemas.microsoft.com/office/drawing/2014/main" id="{ED9D0646-A6B1-3586-2384-EC3136F6B377}"/>
              </a:ext>
            </a:extLst>
          </p:cNvPr>
          <p:cNvCxnSpPr/>
          <p:nvPr userDrawn="1"/>
        </p:nvCxnSpPr>
        <p:spPr>
          <a:xfrm>
            <a:off x="7422776" y="-268941"/>
            <a:ext cx="0" cy="7624482"/>
          </a:xfrm>
          <a:prstGeom prst="line">
            <a:avLst/>
          </a:prstGeom>
          <a:ln w="76200">
            <a:solidFill>
              <a:srgbClr val="4DB28F"/>
            </a:solidFill>
          </a:ln>
        </p:spPr>
        <p:style>
          <a:lnRef idx="2">
            <a:schemeClr val="accent1"/>
          </a:lnRef>
          <a:fillRef idx="0">
            <a:schemeClr val="accent1"/>
          </a:fillRef>
          <a:effectRef idx="1">
            <a:schemeClr val="accent1"/>
          </a:effectRef>
          <a:fontRef idx="minor">
            <a:schemeClr val="tx1"/>
          </a:fontRef>
        </p:style>
      </p:cxnSp>
      <p:sp>
        <p:nvSpPr>
          <p:cNvPr id="14" name="Picture Placeholder 15">
            <a:extLst>
              <a:ext uri="{FF2B5EF4-FFF2-40B4-BE49-F238E27FC236}">
                <a16:creationId xmlns:a16="http://schemas.microsoft.com/office/drawing/2014/main" id="{9D5EE215-7555-8664-D9ED-A3A0524728B2}"/>
              </a:ext>
            </a:extLst>
          </p:cNvPr>
          <p:cNvSpPr>
            <a:spLocks noGrp="1"/>
          </p:cNvSpPr>
          <p:nvPr>
            <p:ph type="pic" sz="quarter" idx="10"/>
          </p:nvPr>
        </p:nvSpPr>
        <p:spPr>
          <a:xfrm>
            <a:off x="7468496" y="-73025"/>
            <a:ext cx="4839074" cy="7113588"/>
          </a:xfrm>
          <a:prstGeom prst="rect">
            <a:avLst/>
          </a:prstGeom>
        </p:spPr>
        <p:txBody>
          <a:bodyPr/>
          <a:lstStyle/>
          <a:p>
            <a:endParaRPr lang="en-US"/>
          </a:p>
        </p:txBody>
      </p:sp>
    </p:spTree>
    <p:extLst>
      <p:ext uri="{BB962C8B-B14F-4D97-AF65-F5344CB8AC3E}">
        <p14:creationId xmlns:p14="http://schemas.microsoft.com/office/powerpoint/2010/main" val="12905510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and Image - Sherwood Green">
    <p:spTree>
      <p:nvGrpSpPr>
        <p:cNvPr id="1" name=""/>
        <p:cNvGrpSpPr/>
        <p:nvPr/>
      </p:nvGrpSpPr>
      <p:grpSpPr>
        <a:xfrm>
          <a:off x="0" y="0"/>
          <a:ext cx="0" cy="0"/>
          <a:chOff x="0" y="0"/>
          <a:chExt cx="0" cy="0"/>
        </a:xfrm>
      </p:grpSpPr>
      <p:pic>
        <p:nvPicPr>
          <p:cNvPr id="8" name="Picture 7" descr="A white surface with green and black dots&#10;&#10;AI-generated content may be incorrect.">
            <a:extLst>
              <a:ext uri="{FF2B5EF4-FFF2-40B4-BE49-F238E27FC236}">
                <a16:creationId xmlns:a16="http://schemas.microsoft.com/office/drawing/2014/main" id="{EF70239F-F83A-18E0-A8EB-662304E3F073}"/>
              </a:ext>
            </a:extLst>
          </p:cNvPr>
          <p:cNvPicPr>
            <a:picLocks noChangeAspect="1"/>
          </p:cNvPicPr>
          <p:nvPr userDrawn="1"/>
        </p:nvPicPr>
        <p:blipFill>
          <a:blip r:embed="rId2"/>
          <a:stretch>
            <a:fillRect/>
          </a:stretch>
        </p:blipFill>
        <p:spPr>
          <a:xfrm>
            <a:off x="0" y="0"/>
            <a:ext cx="12192000" cy="6858000"/>
          </a:xfrm>
          <a:prstGeom prst="rect">
            <a:avLst/>
          </a:prstGeom>
        </p:spPr>
      </p:pic>
      <p:cxnSp>
        <p:nvCxnSpPr>
          <p:cNvPr id="12" name="Straight Connector 11">
            <a:extLst>
              <a:ext uri="{FF2B5EF4-FFF2-40B4-BE49-F238E27FC236}">
                <a16:creationId xmlns:a16="http://schemas.microsoft.com/office/drawing/2014/main" id="{B6858573-8B29-8BAA-BE77-786B18D37BC7}"/>
              </a:ext>
            </a:extLst>
          </p:cNvPr>
          <p:cNvCxnSpPr>
            <a:cxnSpLocks/>
          </p:cNvCxnSpPr>
          <p:nvPr userDrawn="1"/>
        </p:nvCxnSpPr>
        <p:spPr>
          <a:xfrm>
            <a:off x="7422776" y="-268941"/>
            <a:ext cx="0" cy="7227525"/>
          </a:xfrm>
          <a:prstGeom prst="line">
            <a:avLst/>
          </a:prstGeom>
          <a:ln w="76200">
            <a:solidFill>
              <a:srgbClr val="14390A"/>
            </a:solidFill>
          </a:ln>
        </p:spPr>
        <p:style>
          <a:lnRef idx="2">
            <a:schemeClr val="accent1"/>
          </a:lnRef>
          <a:fillRef idx="0">
            <a:schemeClr val="accent1"/>
          </a:fillRef>
          <a:effectRef idx="1">
            <a:schemeClr val="accent1"/>
          </a:effectRef>
          <a:fontRef idx="minor">
            <a:schemeClr val="tx1"/>
          </a:fontRef>
        </p:style>
      </p:cxnSp>
      <p:sp>
        <p:nvSpPr>
          <p:cNvPr id="16" name="Picture Placeholder 15">
            <a:extLst>
              <a:ext uri="{FF2B5EF4-FFF2-40B4-BE49-F238E27FC236}">
                <a16:creationId xmlns:a16="http://schemas.microsoft.com/office/drawing/2014/main" id="{113F31C2-10FB-D079-065A-1BCECD31E071}"/>
              </a:ext>
            </a:extLst>
          </p:cNvPr>
          <p:cNvSpPr>
            <a:spLocks noGrp="1"/>
          </p:cNvSpPr>
          <p:nvPr>
            <p:ph type="pic" sz="quarter" idx="10"/>
          </p:nvPr>
        </p:nvSpPr>
        <p:spPr>
          <a:xfrm>
            <a:off x="7468496" y="-73025"/>
            <a:ext cx="4839074" cy="7113588"/>
          </a:xfrm>
          <a:prstGeom prst="rect">
            <a:avLst/>
          </a:prstGeom>
        </p:spPr>
        <p:txBody>
          <a:bodyPr/>
          <a:lstStyle/>
          <a:p>
            <a:endParaRPr lang="en-US"/>
          </a:p>
        </p:txBody>
      </p:sp>
    </p:spTree>
    <p:extLst>
      <p:ext uri="{BB962C8B-B14F-4D97-AF65-F5344CB8AC3E}">
        <p14:creationId xmlns:p14="http://schemas.microsoft.com/office/powerpoint/2010/main" val="5211104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and Graph">
    <p:spTree>
      <p:nvGrpSpPr>
        <p:cNvPr id="1" name=""/>
        <p:cNvGrpSpPr/>
        <p:nvPr/>
      </p:nvGrpSpPr>
      <p:grpSpPr>
        <a:xfrm>
          <a:off x="0" y="0"/>
          <a:ext cx="0" cy="0"/>
          <a:chOff x="0" y="0"/>
          <a:chExt cx="0" cy="0"/>
        </a:xfrm>
      </p:grpSpPr>
      <p:pic>
        <p:nvPicPr>
          <p:cNvPr id="7" name="Picture 6" descr="A white surface with green and black dots&#10;&#10;AI-generated content may be incorrect.">
            <a:extLst>
              <a:ext uri="{FF2B5EF4-FFF2-40B4-BE49-F238E27FC236}">
                <a16:creationId xmlns:a16="http://schemas.microsoft.com/office/drawing/2014/main" id="{A62D1FF8-23BA-FE4E-C4AA-FA54F907A67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Chart Placeholder 11">
            <a:extLst>
              <a:ext uri="{FF2B5EF4-FFF2-40B4-BE49-F238E27FC236}">
                <a16:creationId xmlns:a16="http://schemas.microsoft.com/office/drawing/2014/main" id="{C03F71B9-7F25-39BB-3039-63DEEEC98A20}"/>
              </a:ext>
            </a:extLst>
          </p:cNvPr>
          <p:cNvSpPr>
            <a:spLocks noGrp="1"/>
          </p:cNvSpPr>
          <p:nvPr>
            <p:ph type="chart" sz="quarter" idx="10"/>
          </p:nvPr>
        </p:nvSpPr>
        <p:spPr>
          <a:xfrm>
            <a:off x="384175" y="2192338"/>
            <a:ext cx="8247063" cy="4400550"/>
          </a:xfrm>
          <a:prstGeom prst="rect">
            <a:avLst/>
          </a:prstGeom>
        </p:spPr>
        <p:txBody>
          <a:bodyPr/>
          <a:lstStyle/>
          <a:p>
            <a:endParaRPr lang="en-US"/>
          </a:p>
        </p:txBody>
      </p:sp>
    </p:spTree>
    <p:extLst>
      <p:ext uri="{BB962C8B-B14F-4D97-AF65-F5344CB8AC3E}">
        <p14:creationId xmlns:p14="http://schemas.microsoft.com/office/powerpoint/2010/main" val="9074848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Table">
    <p:spTree>
      <p:nvGrpSpPr>
        <p:cNvPr id="1" name=""/>
        <p:cNvGrpSpPr/>
        <p:nvPr/>
      </p:nvGrpSpPr>
      <p:grpSpPr>
        <a:xfrm>
          <a:off x="0" y="0"/>
          <a:ext cx="0" cy="0"/>
          <a:chOff x="0" y="0"/>
          <a:chExt cx="0" cy="0"/>
        </a:xfrm>
      </p:grpSpPr>
      <p:pic>
        <p:nvPicPr>
          <p:cNvPr id="7" name="Picture 6" descr="A white surface with green and black dots&#10;&#10;AI-generated content may be incorrect.">
            <a:extLst>
              <a:ext uri="{FF2B5EF4-FFF2-40B4-BE49-F238E27FC236}">
                <a16:creationId xmlns:a16="http://schemas.microsoft.com/office/drawing/2014/main" id="{A62D1FF8-23BA-FE4E-C4AA-FA54F907A67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4" name="Table Placeholder 2">
            <a:extLst>
              <a:ext uri="{FF2B5EF4-FFF2-40B4-BE49-F238E27FC236}">
                <a16:creationId xmlns:a16="http://schemas.microsoft.com/office/drawing/2014/main" id="{1C580A5C-5693-B83E-57B8-3A178550F541}"/>
              </a:ext>
            </a:extLst>
          </p:cNvPr>
          <p:cNvSpPr>
            <a:spLocks noGrp="1"/>
          </p:cNvSpPr>
          <p:nvPr>
            <p:ph type="tbl" sz="quarter" idx="11"/>
          </p:nvPr>
        </p:nvSpPr>
        <p:spPr>
          <a:xfrm>
            <a:off x="365125" y="2181225"/>
            <a:ext cx="8302625" cy="4441825"/>
          </a:xfrm>
          <a:prstGeom prst="rect">
            <a:avLst/>
          </a:prstGeom>
        </p:spPr>
        <p:txBody>
          <a:bodyPr/>
          <a:lstStyle/>
          <a:p>
            <a:endParaRPr lang="en-US"/>
          </a:p>
        </p:txBody>
      </p:sp>
    </p:spTree>
    <p:extLst>
      <p:ext uri="{BB962C8B-B14F-4D97-AF65-F5344CB8AC3E}">
        <p14:creationId xmlns:p14="http://schemas.microsoft.com/office/powerpoint/2010/main" val="26919009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nd Slide with Partnership">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DB54C72-89FC-A7F1-25A2-E9F5E8F43786}"/>
              </a:ext>
            </a:extLst>
          </p:cNvPr>
          <p:cNvPicPr>
            <a:picLocks noChangeAspect="1"/>
          </p:cNvPicPr>
          <p:nvPr userDrawn="1"/>
        </p:nvPicPr>
        <p:blipFill>
          <a:blip r:embed="rId2"/>
          <a:srcRect/>
          <a:stretch/>
        </p:blipFill>
        <p:spPr>
          <a:xfrm>
            <a:off x="0" y="0"/>
            <a:ext cx="12192000" cy="6858000"/>
          </a:xfrm>
          <a:prstGeom prst="rect">
            <a:avLst/>
          </a:prstGeom>
        </p:spPr>
      </p:pic>
    </p:spTree>
    <p:extLst>
      <p:ext uri="{BB962C8B-B14F-4D97-AF65-F5344CB8AC3E}">
        <p14:creationId xmlns:p14="http://schemas.microsoft.com/office/powerpoint/2010/main" val="4262890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DB54C72-89FC-A7F1-25A2-E9F5E8F43786}"/>
              </a:ext>
            </a:extLst>
          </p:cNvPr>
          <p:cNvPicPr>
            <a:picLocks noChangeAspect="1"/>
          </p:cNvPicPr>
          <p:nvPr userDrawn="1"/>
        </p:nvPicPr>
        <p:blipFill>
          <a:blip r:embed="rId2"/>
          <a:srcRect/>
          <a:stretch/>
        </p:blipFill>
        <p:spPr>
          <a:xfrm>
            <a:off x="0" y="0"/>
            <a:ext cx="12192000" cy="6858000"/>
          </a:xfrm>
          <a:prstGeom prst="rect">
            <a:avLst/>
          </a:prstGeom>
        </p:spPr>
      </p:pic>
    </p:spTree>
    <p:extLst>
      <p:ext uri="{BB962C8B-B14F-4D97-AF65-F5344CB8AC3E}">
        <p14:creationId xmlns:p14="http://schemas.microsoft.com/office/powerpoint/2010/main" val="6012554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594520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0" r:id="rId4"/>
    <p:sldLayoutId id="2147483661" r:id="rId5"/>
    <p:sldLayoutId id="2147483662"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3" r:id="rId15"/>
    <p:sldLayoutId id="2147483664"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636B58-F0B9-F66A-85A9-3DE69F71A8E1}"/>
              </a:ext>
            </a:extLst>
          </p:cNvPr>
          <p:cNvSpPr txBox="1"/>
          <p:nvPr/>
        </p:nvSpPr>
        <p:spPr>
          <a:xfrm>
            <a:off x="882305" y="2729749"/>
            <a:ext cx="8492265" cy="2462213"/>
          </a:xfrm>
          <a:prstGeom prst="rect">
            <a:avLst/>
          </a:prstGeom>
          <a:noFill/>
        </p:spPr>
        <p:txBody>
          <a:bodyPr wrap="square" lIns="91440" tIns="45720" rIns="91440" bIns="45720" rtlCol="0" anchor="t">
            <a:spAutoFit/>
          </a:bodyPr>
          <a:lstStyle/>
          <a:p>
            <a:r>
              <a:rPr lang="en-US" sz="4200" b="1" i="0" dirty="0">
                <a:solidFill>
                  <a:schemeClr val="bg1"/>
                </a:solidFill>
                <a:latin typeface="Poppins Black" pitchFamily="2" charset="77"/>
                <a:cs typeface="Poppins Black" pitchFamily="2" charset="77"/>
              </a:rPr>
              <a:t>Bletchley &amp; Fenny Stratford</a:t>
            </a:r>
            <a:br>
              <a:rPr lang="en-US" sz="4200" b="1" i="0" dirty="0">
                <a:solidFill>
                  <a:schemeClr val="bg1"/>
                </a:solidFill>
                <a:latin typeface="Poppins Black" pitchFamily="2" charset="77"/>
                <a:cs typeface="Poppins Black" pitchFamily="2" charset="77"/>
              </a:rPr>
            </a:br>
            <a:r>
              <a:rPr lang="en-US" sz="4200" b="1" i="0" dirty="0">
                <a:solidFill>
                  <a:schemeClr val="bg1"/>
                </a:solidFill>
                <a:latin typeface="Poppins Black" pitchFamily="2" charset="77"/>
                <a:cs typeface="Poppins Black" pitchFamily="2" charset="77"/>
              </a:rPr>
              <a:t>Town Deal</a:t>
            </a:r>
          </a:p>
          <a:p>
            <a:endParaRPr lang="en-US" sz="4200" b="1" dirty="0">
              <a:solidFill>
                <a:schemeClr val="bg1"/>
              </a:solidFill>
              <a:latin typeface="Poppins Black" pitchFamily="2" charset="77"/>
              <a:cs typeface="Poppins Black" pitchFamily="2" charset="77"/>
            </a:endParaRPr>
          </a:p>
          <a:p>
            <a:r>
              <a:rPr lang="en-US" sz="2800" b="1" i="0" dirty="0">
                <a:solidFill>
                  <a:schemeClr val="bg1"/>
                </a:solidFill>
                <a:latin typeface="Poppins Black"/>
                <a:cs typeface="Poppins Black"/>
              </a:rPr>
              <a:t>BPARA Presentation 15/04/25</a:t>
            </a:r>
          </a:p>
        </p:txBody>
      </p:sp>
    </p:spTree>
    <p:extLst>
      <p:ext uri="{BB962C8B-B14F-4D97-AF65-F5344CB8AC3E}">
        <p14:creationId xmlns:p14="http://schemas.microsoft.com/office/powerpoint/2010/main" val="10122088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E738CB9-7D2C-D933-9E3A-57F0452ADB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1561" y="383059"/>
            <a:ext cx="6868878" cy="60918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51631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EEB8FDF-3B4E-B6F8-9740-CACAB614BE5A}"/>
              </a:ext>
            </a:extLst>
          </p:cNvPr>
          <p:cNvSpPr txBox="1"/>
          <p:nvPr/>
        </p:nvSpPr>
        <p:spPr>
          <a:xfrm>
            <a:off x="2035704" y="379111"/>
            <a:ext cx="8492265" cy="646331"/>
          </a:xfrm>
          <a:prstGeom prst="rect">
            <a:avLst/>
          </a:prstGeom>
          <a:noFill/>
        </p:spPr>
        <p:txBody>
          <a:bodyPr wrap="square" rtlCol="0">
            <a:spAutoFit/>
          </a:bodyPr>
          <a:lstStyle/>
          <a:p>
            <a:pPr algn="l"/>
            <a:r>
              <a:rPr lang="en-US" sz="3600" b="1" i="0" dirty="0">
                <a:solidFill>
                  <a:srgbClr val="14390A"/>
                </a:solidFill>
                <a:latin typeface="Poppins Black" pitchFamily="2" charset="77"/>
                <a:cs typeface="Poppins Black" pitchFamily="2" charset="77"/>
              </a:rPr>
              <a:t>Agenda</a:t>
            </a:r>
          </a:p>
        </p:txBody>
      </p:sp>
      <p:sp>
        <p:nvSpPr>
          <p:cNvPr id="3" name="TextBox 2">
            <a:extLst>
              <a:ext uri="{FF2B5EF4-FFF2-40B4-BE49-F238E27FC236}">
                <a16:creationId xmlns:a16="http://schemas.microsoft.com/office/drawing/2014/main" id="{0CC9BE25-0477-25AF-EB9F-6F049EBCDADF}"/>
              </a:ext>
            </a:extLst>
          </p:cNvPr>
          <p:cNvSpPr txBox="1"/>
          <p:nvPr/>
        </p:nvSpPr>
        <p:spPr>
          <a:xfrm>
            <a:off x="187048" y="1289119"/>
            <a:ext cx="4905948" cy="5386090"/>
          </a:xfrm>
          <a:prstGeom prst="rect">
            <a:avLst/>
          </a:prstGeom>
          <a:noFill/>
        </p:spPr>
        <p:txBody>
          <a:bodyPr wrap="square" lIns="91440" tIns="45720" rIns="91440" bIns="45720" anchor="t">
            <a:spAutoFit/>
          </a:bodyPr>
          <a:lstStyle/>
          <a:p>
            <a:pPr marL="342900" indent="-342900">
              <a:buAutoNum type="arabicParenR"/>
            </a:pPr>
            <a:r>
              <a:rPr lang="en-GB" sz="2200" dirty="0"/>
              <a:t>Town Deal Overview</a:t>
            </a:r>
          </a:p>
          <a:p>
            <a:pPr marL="342900" indent="-342900">
              <a:buAutoNum type="arabicParenR"/>
            </a:pPr>
            <a:endParaRPr lang="en-GB" sz="2200" dirty="0"/>
          </a:p>
          <a:p>
            <a:pPr marL="342900" indent="-342900">
              <a:buAutoNum type="arabicParenR"/>
            </a:pPr>
            <a:r>
              <a:rPr lang="en-GB" sz="2200" dirty="0"/>
              <a:t>Active Projects</a:t>
            </a:r>
          </a:p>
          <a:p>
            <a:pPr marL="800100" lvl="1" indent="-342900">
              <a:buFont typeface="Wingdings" panose="05000000000000000000" pitchFamily="2" charset="2"/>
              <a:buChar char="§"/>
            </a:pPr>
            <a:r>
              <a:rPr lang="en-GB" sz="2200" dirty="0"/>
              <a:t>Public Realm Improvements</a:t>
            </a:r>
          </a:p>
          <a:p>
            <a:pPr marL="800100" lvl="1" indent="-342900">
              <a:buFont typeface="Wingdings" panose="05000000000000000000" pitchFamily="2" charset="2"/>
              <a:buChar char="§"/>
            </a:pPr>
            <a:r>
              <a:rPr lang="en-GB" sz="2200" dirty="0"/>
              <a:t>Transport Hub / Saxon Street</a:t>
            </a:r>
          </a:p>
          <a:p>
            <a:pPr marL="800100" lvl="1" indent="-342900">
              <a:buFont typeface="Wingdings" panose="05000000000000000000" pitchFamily="2" charset="2"/>
              <a:buChar char="§"/>
            </a:pPr>
            <a:r>
              <a:rPr lang="en-GB" sz="2200" dirty="0"/>
              <a:t>Revolving Development Fund</a:t>
            </a:r>
          </a:p>
          <a:p>
            <a:pPr marL="800100" lvl="1" indent="-342900">
              <a:buFont typeface="Wingdings" panose="05000000000000000000" pitchFamily="2" charset="2"/>
              <a:buChar char="§"/>
            </a:pPr>
            <a:r>
              <a:rPr lang="en-GB" sz="2200" err="1"/>
              <a:t>Redways</a:t>
            </a:r>
            <a:endParaRPr lang="en-GB" sz="2200" dirty="0"/>
          </a:p>
          <a:p>
            <a:pPr marL="800100" lvl="1" indent="-342900">
              <a:buFont typeface="Wingdings" panose="05000000000000000000" pitchFamily="2" charset="2"/>
              <a:buChar char="§"/>
            </a:pPr>
            <a:r>
              <a:rPr lang="en-GB" sz="2200" dirty="0"/>
              <a:t>Active Marketing of Vacant Sites</a:t>
            </a:r>
          </a:p>
          <a:p>
            <a:pPr marL="800100" lvl="1" indent="-342900">
              <a:buFont typeface="Wingdings" panose="05000000000000000000" pitchFamily="2" charset="2"/>
              <a:buChar char="§"/>
            </a:pPr>
            <a:endParaRPr lang="en-GB" sz="2200" dirty="0"/>
          </a:p>
          <a:p>
            <a:pPr marL="342900" indent="-342900">
              <a:buAutoNum type="arabicParenR" startAt="3"/>
            </a:pPr>
            <a:r>
              <a:rPr lang="en-GB" sz="2200" dirty="0"/>
              <a:t>Completed projects</a:t>
            </a:r>
          </a:p>
          <a:p>
            <a:pPr marL="800100" lvl="1" indent="-342900">
              <a:buFont typeface="Wingdings" panose="05000000000000000000" pitchFamily="2" charset="2"/>
              <a:buChar char="§"/>
            </a:pPr>
            <a:r>
              <a:rPr lang="en-GB" sz="2200" dirty="0"/>
              <a:t>Tech Park</a:t>
            </a:r>
          </a:p>
          <a:p>
            <a:pPr marL="800100" lvl="1" indent="-342900">
              <a:buFont typeface="Wingdings" panose="05000000000000000000" pitchFamily="2" charset="2"/>
              <a:buChar char="§"/>
            </a:pPr>
            <a:r>
              <a:rPr lang="en-GB" sz="2200" dirty="0"/>
              <a:t>Bletchley Park</a:t>
            </a:r>
          </a:p>
          <a:p>
            <a:pPr marL="800100" lvl="1" indent="-342900">
              <a:buFont typeface="Arial" panose="020B0604020202020204" pitchFamily="34" charset="0"/>
              <a:buChar char="•"/>
            </a:pPr>
            <a:endParaRPr lang="en-GB" sz="2200" dirty="0"/>
          </a:p>
          <a:p>
            <a:r>
              <a:rPr lang="en-GB" sz="2200" dirty="0"/>
              <a:t>4) Next Step / Programme of works</a:t>
            </a:r>
          </a:p>
          <a:p>
            <a:pPr marL="342900" indent="-342900">
              <a:buAutoNum type="arabicParenR" startAt="3"/>
            </a:pPr>
            <a:endParaRPr lang="en-GB" dirty="0"/>
          </a:p>
          <a:p>
            <a:pPr marL="342900" indent="-342900">
              <a:buAutoNum type="arabicParenR" startAt="3"/>
            </a:pPr>
            <a:endParaRPr lang="en-GB" dirty="0"/>
          </a:p>
        </p:txBody>
      </p:sp>
    </p:spTree>
    <p:extLst>
      <p:ext uri="{BB962C8B-B14F-4D97-AF65-F5344CB8AC3E}">
        <p14:creationId xmlns:p14="http://schemas.microsoft.com/office/powerpoint/2010/main" val="32550197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1E9CEC2-28EE-C445-2886-603DB5F0FAB1}"/>
              </a:ext>
            </a:extLst>
          </p:cNvPr>
          <p:cNvSpPr txBox="1"/>
          <p:nvPr/>
        </p:nvSpPr>
        <p:spPr>
          <a:xfrm>
            <a:off x="601717" y="2309844"/>
            <a:ext cx="6356131" cy="3970318"/>
          </a:xfrm>
          <a:prstGeom prst="rect">
            <a:avLst/>
          </a:prstGeom>
          <a:noFill/>
        </p:spPr>
        <p:txBody>
          <a:bodyPr wrap="square">
            <a:spAutoFit/>
          </a:bodyPr>
          <a:lstStyle/>
          <a:p>
            <a:r>
              <a:rPr lang="en-GB" sz="1800" dirty="0"/>
              <a:t>The Town Deals programme aims to regenerate towns and deliver long-term economic and productivity growth. This is through investments in urban regeneration, digital and physical connectivity, skills, heritage and enterprise infrastructure. </a:t>
            </a:r>
          </a:p>
          <a:p>
            <a:endParaRPr lang="en-GB" dirty="0"/>
          </a:p>
          <a:p>
            <a:r>
              <a:rPr lang="en-GB" sz="1800" dirty="0"/>
              <a:t>In 2020, Milton Keynes City Council were awarded £22.7 million of Town Deal Funding to deliver several projects in Bletchley and Fenny Stratford that have been selected to drive transformational and sustainable growth in the area. </a:t>
            </a:r>
          </a:p>
          <a:p>
            <a:endParaRPr lang="en-GB" dirty="0"/>
          </a:p>
          <a:p>
            <a:r>
              <a:rPr lang="en-GB" sz="1800" dirty="0"/>
              <a:t>These projects are designed to capitalise on the emerging opportunities presented by the development of the Oxford to Cambridge East-West rail link, which connects to the Bletchley railway station. </a:t>
            </a:r>
          </a:p>
        </p:txBody>
      </p:sp>
      <p:sp>
        <p:nvSpPr>
          <p:cNvPr id="5" name="TextBox 4">
            <a:extLst>
              <a:ext uri="{FF2B5EF4-FFF2-40B4-BE49-F238E27FC236}">
                <a16:creationId xmlns:a16="http://schemas.microsoft.com/office/drawing/2014/main" id="{8A50212A-A0B8-B4A2-B3AF-28A79170AEF8}"/>
              </a:ext>
            </a:extLst>
          </p:cNvPr>
          <p:cNvSpPr txBox="1"/>
          <p:nvPr/>
        </p:nvSpPr>
        <p:spPr>
          <a:xfrm>
            <a:off x="1036243" y="1346674"/>
            <a:ext cx="8492265" cy="646331"/>
          </a:xfrm>
          <a:prstGeom prst="rect">
            <a:avLst/>
          </a:prstGeom>
          <a:noFill/>
        </p:spPr>
        <p:txBody>
          <a:bodyPr wrap="square" rtlCol="0">
            <a:spAutoFit/>
          </a:bodyPr>
          <a:lstStyle/>
          <a:p>
            <a:pPr algn="l"/>
            <a:r>
              <a:rPr lang="en-US" sz="3600" b="1" i="0" dirty="0">
                <a:solidFill>
                  <a:srgbClr val="14390A"/>
                </a:solidFill>
                <a:latin typeface="Poppins Black" pitchFamily="2" charset="77"/>
                <a:cs typeface="Poppins Black" pitchFamily="2" charset="77"/>
              </a:rPr>
              <a:t>What is the Town Deal? </a:t>
            </a:r>
          </a:p>
        </p:txBody>
      </p:sp>
      <p:pic>
        <p:nvPicPr>
          <p:cNvPr id="13" name="Picture Placeholder 12" descr="A planter with a tree in the middle of a street&#10;&#10;Description automatically generated">
            <a:extLst>
              <a:ext uri="{FF2B5EF4-FFF2-40B4-BE49-F238E27FC236}">
                <a16:creationId xmlns:a16="http://schemas.microsoft.com/office/drawing/2014/main" id="{D25F3699-8583-1A41-22B9-DD3ADE226D56}"/>
              </a:ext>
            </a:extLst>
          </p:cNvPr>
          <p:cNvPicPr>
            <a:picLocks noGrp="1" noChangeAspect="1"/>
          </p:cNvPicPr>
          <p:nvPr>
            <p:ph type="pic" sz="quarter" idx="10"/>
          </p:nvPr>
        </p:nvPicPr>
        <p:blipFill>
          <a:blip r:embed="rId2"/>
          <a:srcRect l="27319" r="27319"/>
          <a:stretch>
            <a:fillRect/>
          </a:stretch>
        </p:blipFill>
        <p:spPr/>
      </p:pic>
    </p:spTree>
    <p:extLst>
      <p:ext uri="{BB962C8B-B14F-4D97-AF65-F5344CB8AC3E}">
        <p14:creationId xmlns:p14="http://schemas.microsoft.com/office/powerpoint/2010/main" val="39077332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59CC3249-309E-CEB1-777C-3B31CA3F7DC0}"/>
              </a:ext>
            </a:extLst>
          </p:cNvPr>
          <p:cNvGraphicFramePr>
            <a:graphicFrameLocks noGrp="1"/>
          </p:cNvGraphicFramePr>
          <p:nvPr>
            <p:ph type="tbl" sz="quarter" idx="11"/>
            <p:extLst>
              <p:ext uri="{D42A27DB-BD31-4B8C-83A1-F6EECF244321}">
                <p14:modId xmlns:p14="http://schemas.microsoft.com/office/powerpoint/2010/main" val="2424395771"/>
              </p:ext>
            </p:extLst>
          </p:nvPr>
        </p:nvGraphicFramePr>
        <p:xfrm>
          <a:off x="296837" y="1224783"/>
          <a:ext cx="11558831" cy="5445004"/>
        </p:xfrm>
        <a:graphic>
          <a:graphicData uri="http://schemas.openxmlformats.org/drawingml/2006/table">
            <a:tbl>
              <a:tblPr firstRow="1" bandRow="1">
                <a:tableStyleId>{0505E3EF-67EA-436B-97B2-0124C06EBD24}</a:tableStyleId>
              </a:tblPr>
              <a:tblGrid>
                <a:gridCol w="2204625">
                  <a:extLst>
                    <a:ext uri="{9D8B030D-6E8A-4147-A177-3AD203B41FA5}">
                      <a16:colId xmlns:a16="http://schemas.microsoft.com/office/drawing/2014/main" val="1921084868"/>
                    </a:ext>
                  </a:extLst>
                </a:gridCol>
                <a:gridCol w="9354206">
                  <a:extLst>
                    <a:ext uri="{9D8B030D-6E8A-4147-A177-3AD203B41FA5}">
                      <a16:colId xmlns:a16="http://schemas.microsoft.com/office/drawing/2014/main" val="1058074032"/>
                    </a:ext>
                  </a:extLst>
                </a:gridCol>
              </a:tblGrid>
              <a:tr h="488862">
                <a:tc>
                  <a:txBody>
                    <a:bodyPr/>
                    <a:lstStyle/>
                    <a:p>
                      <a:pPr algn="ctr"/>
                      <a:r>
                        <a:rPr lang="en-GB" sz="1400" b="1" u="none" strike="noStrike" cap="none">
                          <a:solidFill>
                            <a:schemeClr val="dk1"/>
                          </a:solidFill>
                          <a:effectLst/>
                          <a:sym typeface="Arial"/>
                        </a:rPr>
                        <a:t>Project</a:t>
                      </a:r>
                      <a:endParaRPr lang="en-GB" sz="1400" b="1" i="0" u="none" strike="noStrike" cap="none">
                        <a:solidFill>
                          <a:schemeClr val="dk1"/>
                        </a:solidFill>
                        <a:effectLst/>
                        <a:latin typeface="Calibri" panose="020F0502020204030204" pitchFamily="34" charset="0"/>
                        <a:ea typeface="+mn-ea"/>
                        <a:cs typeface="Calibri" panose="020F0502020204030204" pitchFamily="34" charset="0"/>
                        <a:sym typeface="Arial"/>
                      </a:endParaRPr>
                    </a:p>
                  </a:txBody>
                  <a:tcPr marL="127724" marR="127724" marT="63863" marB="63863"/>
                </a:tc>
                <a:tc>
                  <a:txBody>
                    <a:bodyPr/>
                    <a:lstStyle/>
                    <a:p>
                      <a:pPr algn="ctr"/>
                      <a:r>
                        <a:rPr lang="en-GB" sz="1400" b="1" u="none" strike="noStrike" cap="none" dirty="0">
                          <a:solidFill>
                            <a:schemeClr val="dk1"/>
                          </a:solidFill>
                          <a:effectLst/>
                          <a:sym typeface="Arial"/>
                        </a:rPr>
                        <a:t>Description</a:t>
                      </a:r>
                      <a:endParaRPr lang="en-GB" sz="1400" b="1" i="0" u="none" strike="noStrike" cap="none" dirty="0">
                        <a:solidFill>
                          <a:schemeClr val="dk1"/>
                        </a:solidFill>
                        <a:effectLst/>
                        <a:latin typeface="Calibri" panose="020F0502020204030204" pitchFamily="34" charset="0"/>
                        <a:ea typeface="+mn-ea"/>
                        <a:cs typeface="Calibri" panose="020F0502020204030204" pitchFamily="34" charset="0"/>
                        <a:sym typeface="Arial"/>
                      </a:endParaRPr>
                    </a:p>
                  </a:txBody>
                  <a:tcPr marL="127724" marR="127724" marT="63863" marB="63863"/>
                </a:tc>
                <a:extLst>
                  <a:ext uri="{0D108BD9-81ED-4DB2-BD59-A6C34878D82A}">
                    <a16:rowId xmlns:a16="http://schemas.microsoft.com/office/drawing/2014/main" val="3348534552"/>
                  </a:ext>
                </a:extLst>
              </a:tr>
              <a:tr h="747359">
                <a:tc>
                  <a:txBody>
                    <a:bodyPr/>
                    <a:lstStyle/>
                    <a:p>
                      <a:pPr algn="l"/>
                      <a:r>
                        <a:rPr lang="en-GB" sz="1200" b="0" u="none" strike="noStrike" cap="none" dirty="0">
                          <a:solidFill>
                            <a:schemeClr val="dk1"/>
                          </a:solidFill>
                          <a:effectLst/>
                          <a:sym typeface="Arial"/>
                        </a:rPr>
                        <a:t>Revolving Development Fund</a:t>
                      </a:r>
                      <a:endParaRPr lang="en-GB" sz="1200" b="0" i="0" u="none" strike="noStrike" cap="none" dirty="0">
                        <a:solidFill>
                          <a:schemeClr val="dk1"/>
                        </a:solidFill>
                        <a:effectLst/>
                        <a:latin typeface="Calibri" panose="020F0502020204030204" pitchFamily="34" charset="0"/>
                        <a:ea typeface="+mn-ea"/>
                        <a:cs typeface="Calibri" panose="020F0502020204030204" pitchFamily="34" charset="0"/>
                        <a:sym typeface="Arial"/>
                      </a:endParaRPr>
                    </a:p>
                  </a:txBody>
                  <a:tcPr marL="127724" marR="127724" marT="63863" marB="63863"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200" b="0" u="none" strike="noStrike" cap="none" dirty="0">
                          <a:solidFill>
                            <a:schemeClr val="dk1"/>
                          </a:solidFill>
                          <a:effectLst/>
                          <a:sym typeface="Arial"/>
                        </a:rPr>
                        <a:t>This fund is to facilitate the acquisition and re-use of key strategic sites. So far the fund has been used to assemble a number of rundown sites including the Brunel Shopping Centre and the vacant adjacent Sainsbury’s site. </a:t>
                      </a:r>
                      <a:endParaRPr lang="en-GB" sz="1200" b="0" i="0" u="none" strike="noStrike" cap="none" dirty="0">
                        <a:solidFill>
                          <a:schemeClr val="dk1"/>
                        </a:solidFill>
                        <a:effectLst/>
                        <a:latin typeface="Calibri" panose="020F0502020204030204" pitchFamily="34" charset="0"/>
                        <a:ea typeface="+mn-ea"/>
                        <a:cs typeface="Calibri" panose="020F0502020204030204" pitchFamily="34" charset="0"/>
                        <a:sym typeface="Arial"/>
                      </a:endParaRPr>
                    </a:p>
                  </a:txBody>
                  <a:tcPr marL="127724" marR="127724" marT="63863" marB="63863" anchor="ctr"/>
                </a:tc>
                <a:extLst>
                  <a:ext uri="{0D108BD9-81ED-4DB2-BD59-A6C34878D82A}">
                    <a16:rowId xmlns:a16="http://schemas.microsoft.com/office/drawing/2014/main" val="3233212571"/>
                  </a:ext>
                </a:extLst>
              </a:tr>
              <a:tr h="672333">
                <a:tc>
                  <a:txBody>
                    <a:bodyPr/>
                    <a:lstStyle/>
                    <a:p>
                      <a:pPr algn="l"/>
                      <a:r>
                        <a:rPr lang="en-GB" sz="1200" b="0" u="none" strike="noStrike" cap="none">
                          <a:solidFill>
                            <a:schemeClr val="dk1"/>
                          </a:solidFill>
                          <a:effectLst/>
                          <a:sym typeface="Arial"/>
                        </a:rPr>
                        <a:t>Transport Hub</a:t>
                      </a:r>
                      <a:endParaRPr lang="en-GB" sz="1200" b="0" i="0" u="none" strike="noStrike" cap="none">
                        <a:solidFill>
                          <a:schemeClr val="dk1"/>
                        </a:solidFill>
                        <a:effectLst/>
                        <a:latin typeface="Calibri" panose="020F0502020204030204" pitchFamily="34" charset="0"/>
                        <a:ea typeface="+mn-ea"/>
                        <a:cs typeface="Calibri" panose="020F0502020204030204" pitchFamily="34" charset="0"/>
                        <a:sym typeface="Arial"/>
                      </a:endParaRPr>
                    </a:p>
                  </a:txBody>
                  <a:tcPr marL="127724" marR="127724" marT="63863" marB="63863"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200" b="0" u="none" strike="noStrike" cap="none" dirty="0">
                          <a:solidFill>
                            <a:schemeClr val="dk1"/>
                          </a:solidFill>
                          <a:effectLst/>
                          <a:sym typeface="Arial"/>
                        </a:rPr>
                        <a:t>This will explore opportunities for upgrading Bletchley train station and providing enhanced connectivity to and from the town centre, capitalising on the East-West Rail route. Design being finalised. </a:t>
                      </a:r>
                      <a:endParaRPr lang="en-GB" sz="1200" b="0" i="0" u="none" strike="noStrike" cap="none" dirty="0">
                        <a:solidFill>
                          <a:schemeClr val="dk1"/>
                        </a:solidFill>
                        <a:effectLst/>
                        <a:latin typeface="Calibri" panose="020F0502020204030204" pitchFamily="34" charset="0"/>
                        <a:ea typeface="+mn-ea"/>
                        <a:cs typeface="Calibri" panose="020F0502020204030204" pitchFamily="34" charset="0"/>
                        <a:sym typeface="Arial"/>
                      </a:endParaRPr>
                    </a:p>
                  </a:txBody>
                  <a:tcPr marL="127724" marR="127724" marT="63863" marB="63863" anchor="ctr"/>
                </a:tc>
                <a:extLst>
                  <a:ext uri="{0D108BD9-81ED-4DB2-BD59-A6C34878D82A}">
                    <a16:rowId xmlns:a16="http://schemas.microsoft.com/office/drawing/2014/main" val="770204924"/>
                  </a:ext>
                </a:extLst>
              </a:tr>
              <a:tr h="707290">
                <a:tc>
                  <a:txBody>
                    <a:bodyPr/>
                    <a:lstStyle/>
                    <a:p>
                      <a:pPr algn="l"/>
                      <a:r>
                        <a:rPr lang="en-GB" sz="1200" b="0" u="none" strike="noStrike" cap="none">
                          <a:solidFill>
                            <a:schemeClr val="dk1"/>
                          </a:solidFill>
                          <a:effectLst/>
                          <a:sym typeface="Arial"/>
                        </a:rPr>
                        <a:t>Public Realm Improvement (PRI)</a:t>
                      </a:r>
                      <a:endParaRPr lang="en-GB" sz="1200" b="0" i="0" u="none" strike="noStrike" cap="none">
                        <a:solidFill>
                          <a:schemeClr val="dk1"/>
                        </a:solidFill>
                        <a:effectLst/>
                        <a:latin typeface="Calibri" panose="020F0502020204030204" pitchFamily="34" charset="0"/>
                        <a:ea typeface="+mn-ea"/>
                        <a:cs typeface="Calibri" panose="020F0502020204030204" pitchFamily="34" charset="0"/>
                        <a:sym typeface="Arial"/>
                      </a:endParaRPr>
                    </a:p>
                  </a:txBody>
                  <a:tcPr marL="127724" marR="127724" marT="63863" marB="63863"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200" b="0" u="none" strike="noStrike" cap="none" dirty="0">
                          <a:solidFill>
                            <a:schemeClr val="dk1"/>
                          </a:solidFill>
                          <a:effectLst/>
                          <a:sym typeface="Arial"/>
                        </a:rPr>
                        <a:t>This project will provide improved public realm along the main commercial streets, Queensway and Aylesbury Street.  </a:t>
                      </a:r>
                      <a:endParaRPr lang="en-GB" sz="1200" b="0" i="0" u="none" strike="noStrike" cap="none" dirty="0">
                        <a:solidFill>
                          <a:schemeClr val="dk1"/>
                        </a:solidFill>
                        <a:effectLst/>
                        <a:latin typeface="Calibri" panose="020F0502020204030204" pitchFamily="34" charset="0"/>
                        <a:ea typeface="+mn-ea"/>
                        <a:cs typeface="Calibri" panose="020F0502020204030204" pitchFamily="34" charset="0"/>
                        <a:sym typeface="Arial"/>
                      </a:endParaRPr>
                    </a:p>
                  </a:txBody>
                  <a:tcPr marL="127724" marR="127724" marT="63863" marB="63863" anchor="ctr"/>
                </a:tc>
                <a:extLst>
                  <a:ext uri="{0D108BD9-81ED-4DB2-BD59-A6C34878D82A}">
                    <a16:rowId xmlns:a16="http://schemas.microsoft.com/office/drawing/2014/main" val="1325683757"/>
                  </a:ext>
                </a:extLst>
              </a:tr>
              <a:tr h="707290">
                <a:tc>
                  <a:txBody>
                    <a:bodyPr/>
                    <a:lstStyle/>
                    <a:p>
                      <a:pPr algn="l"/>
                      <a:r>
                        <a:rPr lang="en-GB" sz="1200" b="0" u="none" strike="noStrike" cap="none" err="1">
                          <a:solidFill>
                            <a:schemeClr val="dk1"/>
                          </a:solidFill>
                          <a:effectLst/>
                          <a:sym typeface="Arial"/>
                        </a:rPr>
                        <a:t>Redway</a:t>
                      </a:r>
                      <a:r>
                        <a:rPr lang="en-GB" sz="1200" b="0" u="none" strike="noStrike" cap="none">
                          <a:solidFill>
                            <a:schemeClr val="dk1"/>
                          </a:solidFill>
                          <a:effectLst/>
                          <a:sym typeface="Arial"/>
                        </a:rPr>
                        <a:t> Improvements </a:t>
                      </a:r>
                      <a:endParaRPr lang="en-GB" sz="1200" b="0" i="0" u="none" strike="noStrike" cap="none">
                        <a:solidFill>
                          <a:schemeClr val="dk1"/>
                        </a:solidFill>
                        <a:effectLst/>
                        <a:latin typeface="Calibri" panose="020F0502020204030204" pitchFamily="34" charset="0"/>
                        <a:ea typeface="+mn-ea"/>
                        <a:cs typeface="Calibri" panose="020F0502020204030204" pitchFamily="34" charset="0"/>
                        <a:sym typeface="Arial"/>
                      </a:endParaRPr>
                    </a:p>
                  </a:txBody>
                  <a:tcPr marL="127724" marR="127724" marT="63863" marB="63863"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200" b="0" u="none" strike="noStrike" cap="none" dirty="0">
                          <a:solidFill>
                            <a:schemeClr val="dk1"/>
                          </a:solidFill>
                          <a:effectLst/>
                          <a:sym typeface="Arial"/>
                        </a:rPr>
                        <a:t>This provided new or improved </a:t>
                      </a:r>
                      <a:r>
                        <a:rPr lang="en-GB" sz="1200" b="0" u="none" strike="noStrike" cap="none" dirty="0" err="1">
                          <a:solidFill>
                            <a:schemeClr val="dk1"/>
                          </a:solidFill>
                          <a:effectLst/>
                          <a:sym typeface="Arial"/>
                        </a:rPr>
                        <a:t>redway</a:t>
                      </a:r>
                      <a:r>
                        <a:rPr lang="en-GB" sz="1200" b="0" u="none" strike="noStrike" cap="none" dirty="0">
                          <a:solidFill>
                            <a:schemeClr val="dk1"/>
                          </a:solidFill>
                          <a:effectLst/>
                          <a:sym typeface="Arial"/>
                        </a:rPr>
                        <a:t> links between the Lakes Estate, Newton Leys and Blue Lagoon Nature Reserve to Bletchley Town centre. Project Complete. </a:t>
                      </a:r>
                      <a:endParaRPr lang="en-GB" sz="1200" b="0" i="0" u="none" strike="noStrike" cap="none" dirty="0">
                        <a:solidFill>
                          <a:schemeClr val="dk1"/>
                        </a:solidFill>
                        <a:effectLst/>
                        <a:latin typeface="Calibri" panose="020F0502020204030204" pitchFamily="34" charset="0"/>
                        <a:ea typeface="+mn-ea"/>
                        <a:cs typeface="Calibri" panose="020F0502020204030204" pitchFamily="34" charset="0"/>
                        <a:sym typeface="Arial"/>
                      </a:endParaRPr>
                    </a:p>
                  </a:txBody>
                  <a:tcPr marL="127724" marR="127724" marT="63863" marB="63863" anchor="ctr"/>
                </a:tc>
                <a:extLst>
                  <a:ext uri="{0D108BD9-81ED-4DB2-BD59-A6C34878D82A}">
                    <a16:rowId xmlns:a16="http://schemas.microsoft.com/office/drawing/2014/main" val="1996073797"/>
                  </a:ext>
                </a:extLst>
              </a:tr>
              <a:tr h="707290">
                <a:tc>
                  <a:txBody>
                    <a:bodyPr/>
                    <a:lstStyle/>
                    <a:p>
                      <a:pPr algn="l"/>
                      <a:r>
                        <a:rPr lang="en-GB" sz="1200" b="0" u="none" strike="noStrike" cap="none">
                          <a:solidFill>
                            <a:schemeClr val="dk1"/>
                          </a:solidFill>
                          <a:effectLst/>
                          <a:sym typeface="Arial"/>
                        </a:rPr>
                        <a:t>Technology Park Bletchley</a:t>
                      </a:r>
                      <a:endParaRPr lang="en-GB" sz="1200" b="0" i="0" u="none" strike="noStrike" cap="none">
                        <a:solidFill>
                          <a:schemeClr val="dk1"/>
                        </a:solidFill>
                        <a:effectLst/>
                        <a:latin typeface="Calibri" panose="020F0502020204030204" pitchFamily="34" charset="0"/>
                        <a:ea typeface="+mn-ea"/>
                        <a:cs typeface="Calibri" panose="020F0502020204030204" pitchFamily="34" charset="0"/>
                        <a:sym typeface="Arial"/>
                      </a:endParaRPr>
                    </a:p>
                  </a:txBody>
                  <a:tcPr marL="127724" marR="127724" marT="63863" marB="63863"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200" b="0" u="none" strike="noStrike" cap="none" dirty="0">
                          <a:solidFill>
                            <a:schemeClr val="dk1"/>
                          </a:solidFill>
                          <a:effectLst/>
                          <a:sym typeface="Arial"/>
                        </a:rPr>
                        <a:t>Tech Park is about providing the delivery of hardware and equipment to support digital skills development for the town, helping to upskill residents and students. Project Complete. </a:t>
                      </a:r>
                      <a:endParaRPr lang="en-GB" sz="1200" b="0" i="0" u="none" strike="noStrike" cap="none" dirty="0">
                        <a:solidFill>
                          <a:schemeClr val="dk1"/>
                        </a:solidFill>
                        <a:effectLst/>
                        <a:latin typeface="Calibri" panose="020F0502020204030204" pitchFamily="34" charset="0"/>
                        <a:ea typeface="+mn-ea"/>
                        <a:cs typeface="Calibri" panose="020F0502020204030204" pitchFamily="34" charset="0"/>
                        <a:sym typeface="Arial"/>
                      </a:endParaRPr>
                    </a:p>
                  </a:txBody>
                  <a:tcPr marL="127724" marR="127724" marT="63863" marB="63863" anchor="ctr"/>
                </a:tc>
                <a:extLst>
                  <a:ext uri="{0D108BD9-81ED-4DB2-BD59-A6C34878D82A}">
                    <a16:rowId xmlns:a16="http://schemas.microsoft.com/office/drawing/2014/main" val="1762060100"/>
                  </a:ext>
                </a:extLst>
              </a:tr>
              <a:tr h="707290">
                <a:tc>
                  <a:txBody>
                    <a:bodyPr/>
                    <a:lstStyle/>
                    <a:p>
                      <a:pPr algn="l"/>
                      <a:r>
                        <a:rPr lang="en-GB" sz="1200" b="0" u="none" strike="noStrike" cap="none">
                          <a:solidFill>
                            <a:schemeClr val="dk1"/>
                          </a:solidFill>
                          <a:effectLst/>
                          <a:sym typeface="Arial"/>
                        </a:rPr>
                        <a:t>Transformation at Bletchley Park</a:t>
                      </a:r>
                      <a:endParaRPr lang="en-GB" sz="1200" b="0" i="0" u="none" strike="noStrike" cap="none">
                        <a:solidFill>
                          <a:schemeClr val="dk1"/>
                        </a:solidFill>
                        <a:effectLst/>
                        <a:latin typeface="Calibri" panose="020F0502020204030204" pitchFamily="34" charset="0"/>
                        <a:ea typeface="+mn-ea"/>
                        <a:cs typeface="Calibri" panose="020F0502020204030204" pitchFamily="34" charset="0"/>
                        <a:sym typeface="Arial"/>
                      </a:endParaRPr>
                    </a:p>
                  </a:txBody>
                  <a:tcPr marL="127724" marR="127724" marT="63863" marB="63863"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200" b="0" u="none" strike="noStrike" cap="none" dirty="0">
                          <a:solidFill>
                            <a:schemeClr val="dk1"/>
                          </a:solidFill>
                          <a:effectLst/>
                          <a:sym typeface="Arial"/>
                        </a:rPr>
                        <a:t>This project helped renovate facilities at Bletchley Park to provide a new dedicated learning facility, with accessible classrooms and a high specification learning facility. Project Complete. </a:t>
                      </a:r>
                      <a:endParaRPr lang="en-GB" sz="1200" b="0" i="0" u="none" strike="noStrike" cap="none" dirty="0">
                        <a:solidFill>
                          <a:schemeClr val="dk1"/>
                        </a:solidFill>
                        <a:effectLst/>
                        <a:latin typeface="Calibri" panose="020F0502020204030204" pitchFamily="34" charset="0"/>
                        <a:ea typeface="+mn-ea"/>
                        <a:cs typeface="Calibri" panose="020F0502020204030204" pitchFamily="34" charset="0"/>
                        <a:sym typeface="Arial"/>
                      </a:endParaRPr>
                    </a:p>
                  </a:txBody>
                  <a:tcPr marL="127724" marR="127724" marT="63863" marB="63863" anchor="ctr"/>
                </a:tc>
                <a:extLst>
                  <a:ext uri="{0D108BD9-81ED-4DB2-BD59-A6C34878D82A}">
                    <a16:rowId xmlns:a16="http://schemas.microsoft.com/office/drawing/2014/main" val="3895486526"/>
                  </a:ext>
                </a:extLst>
              </a:tr>
              <a:tr h="707290">
                <a:tc>
                  <a:txBody>
                    <a:bodyPr/>
                    <a:lstStyle/>
                    <a:p>
                      <a:pPr algn="l"/>
                      <a:r>
                        <a:rPr lang="en-GB" sz="1200" b="0" u="none" strike="noStrike" cap="none">
                          <a:solidFill>
                            <a:schemeClr val="dk1"/>
                          </a:solidFill>
                          <a:effectLst/>
                          <a:sym typeface="Arial"/>
                        </a:rPr>
                        <a:t>Active Marketing of Vacant Sites </a:t>
                      </a:r>
                      <a:endParaRPr lang="en-GB" sz="1200" b="0" i="0" u="none" strike="noStrike" cap="none">
                        <a:solidFill>
                          <a:schemeClr val="dk1"/>
                        </a:solidFill>
                        <a:effectLst/>
                        <a:latin typeface="Calibri" panose="020F0502020204030204" pitchFamily="34" charset="0"/>
                        <a:ea typeface="+mn-ea"/>
                        <a:cs typeface="Calibri" panose="020F0502020204030204" pitchFamily="34" charset="0"/>
                        <a:sym typeface="Arial"/>
                      </a:endParaRPr>
                    </a:p>
                  </a:txBody>
                  <a:tcPr marL="127724" marR="127724" marT="63863" marB="63863"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200" b="0" u="none" strike="noStrike" cap="none" dirty="0">
                          <a:solidFill>
                            <a:schemeClr val="dk1"/>
                          </a:solidFill>
                          <a:effectLst/>
                          <a:sym typeface="Arial"/>
                        </a:rPr>
                        <a:t>We are proactively working with local businesses to promote Bletchley and support the development and growth of the local economy.</a:t>
                      </a:r>
                      <a:endParaRPr lang="en-GB" sz="1200" b="0" i="0" u="none" strike="noStrike" cap="none" dirty="0">
                        <a:solidFill>
                          <a:schemeClr val="dk1"/>
                        </a:solidFill>
                        <a:effectLst/>
                        <a:latin typeface="Calibri" panose="020F0502020204030204" pitchFamily="34" charset="0"/>
                        <a:ea typeface="+mn-ea"/>
                        <a:cs typeface="Calibri" panose="020F0502020204030204" pitchFamily="34" charset="0"/>
                        <a:sym typeface="Arial"/>
                      </a:endParaRPr>
                    </a:p>
                  </a:txBody>
                  <a:tcPr marL="127724" marR="127724" marT="63863" marB="63863" anchor="ctr"/>
                </a:tc>
                <a:extLst>
                  <a:ext uri="{0D108BD9-81ED-4DB2-BD59-A6C34878D82A}">
                    <a16:rowId xmlns:a16="http://schemas.microsoft.com/office/drawing/2014/main" val="2304970796"/>
                  </a:ext>
                </a:extLst>
              </a:tr>
            </a:tbl>
          </a:graphicData>
        </a:graphic>
      </p:graphicFrame>
      <p:sp>
        <p:nvSpPr>
          <p:cNvPr id="6" name="TextBox 5">
            <a:extLst>
              <a:ext uri="{FF2B5EF4-FFF2-40B4-BE49-F238E27FC236}">
                <a16:creationId xmlns:a16="http://schemas.microsoft.com/office/drawing/2014/main" id="{5BD7A1E1-AD71-CAA9-85AB-13A827F52107}"/>
              </a:ext>
            </a:extLst>
          </p:cNvPr>
          <p:cNvSpPr txBox="1"/>
          <p:nvPr/>
        </p:nvSpPr>
        <p:spPr>
          <a:xfrm>
            <a:off x="2360546" y="348191"/>
            <a:ext cx="8492265" cy="646331"/>
          </a:xfrm>
          <a:prstGeom prst="rect">
            <a:avLst/>
          </a:prstGeom>
          <a:noFill/>
        </p:spPr>
        <p:txBody>
          <a:bodyPr wrap="square" rtlCol="0">
            <a:spAutoFit/>
          </a:bodyPr>
          <a:lstStyle/>
          <a:p>
            <a:pPr algn="l"/>
            <a:r>
              <a:rPr lang="en-US" sz="3600" b="1" i="0" dirty="0">
                <a:solidFill>
                  <a:srgbClr val="14390A"/>
                </a:solidFill>
                <a:latin typeface="Poppins Black" pitchFamily="2" charset="77"/>
                <a:cs typeface="Poppins Black" pitchFamily="2" charset="77"/>
              </a:rPr>
              <a:t>Programme Overview</a:t>
            </a:r>
          </a:p>
        </p:txBody>
      </p:sp>
    </p:spTree>
    <p:extLst>
      <p:ext uri="{BB962C8B-B14F-4D97-AF65-F5344CB8AC3E}">
        <p14:creationId xmlns:p14="http://schemas.microsoft.com/office/powerpoint/2010/main" val="26807281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5A2C312-1F12-23B3-B7EE-4B2B2816CFD7}"/>
              </a:ext>
            </a:extLst>
          </p:cNvPr>
          <p:cNvSpPr txBox="1"/>
          <p:nvPr/>
        </p:nvSpPr>
        <p:spPr>
          <a:xfrm>
            <a:off x="279497" y="1125956"/>
            <a:ext cx="8492265" cy="646331"/>
          </a:xfrm>
          <a:prstGeom prst="rect">
            <a:avLst/>
          </a:prstGeom>
          <a:noFill/>
        </p:spPr>
        <p:txBody>
          <a:bodyPr wrap="square" rtlCol="0">
            <a:spAutoFit/>
          </a:bodyPr>
          <a:lstStyle/>
          <a:p>
            <a:pPr algn="l"/>
            <a:r>
              <a:rPr lang="en-US" sz="3600" b="1" i="0" dirty="0">
                <a:solidFill>
                  <a:srgbClr val="14390A"/>
                </a:solidFill>
                <a:latin typeface="Poppins Black" pitchFamily="2" charset="77"/>
                <a:cs typeface="Poppins Black" pitchFamily="2" charset="77"/>
              </a:rPr>
              <a:t>Public Realm Improvements</a:t>
            </a:r>
          </a:p>
        </p:txBody>
      </p:sp>
      <p:sp>
        <p:nvSpPr>
          <p:cNvPr id="4" name="TextBox 3">
            <a:extLst>
              <a:ext uri="{FF2B5EF4-FFF2-40B4-BE49-F238E27FC236}">
                <a16:creationId xmlns:a16="http://schemas.microsoft.com/office/drawing/2014/main" id="{F906015E-C12C-E5CF-3ACE-36603391817A}"/>
              </a:ext>
            </a:extLst>
          </p:cNvPr>
          <p:cNvSpPr txBox="1"/>
          <p:nvPr/>
        </p:nvSpPr>
        <p:spPr>
          <a:xfrm>
            <a:off x="433551" y="2089127"/>
            <a:ext cx="6356131" cy="5632311"/>
          </a:xfrm>
          <a:prstGeom prst="rect">
            <a:avLst/>
          </a:prstGeom>
          <a:noFill/>
        </p:spPr>
        <p:txBody>
          <a:bodyPr wrap="square">
            <a:spAutoFit/>
          </a:bodyPr>
          <a:lstStyle/>
          <a:p>
            <a:r>
              <a:rPr lang="en-GB" sz="1800" dirty="0"/>
              <a:t>This project will provide improved public realm along the main commercial streets, Queensway and Aylesbury Street, providing enhanced pedestrianisation and positively improving perceptions of Bletchley for residents, businesses and visitors. </a:t>
            </a:r>
          </a:p>
          <a:p>
            <a:endParaRPr lang="en-GB" dirty="0"/>
          </a:p>
          <a:p>
            <a:r>
              <a:rPr lang="en-GB" sz="1800" dirty="0"/>
              <a:t>The proposals include new parking spaces, safer pedestrian crossings, street planting &amp; furniture, active travel infrastructure</a:t>
            </a:r>
            <a:r>
              <a:rPr lang="en-GB" dirty="0"/>
              <a:t>, the narrowing of the carriageway to promote enhanced pedestrianisations and the implementation </a:t>
            </a:r>
            <a:r>
              <a:rPr lang="en-GB" sz="1800" dirty="0"/>
              <a:t>a one-way traffic flow. </a:t>
            </a:r>
          </a:p>
          <a:p>
            <a:endParaRPr lang="en-GB" dirty="0"/>
          </a:p>
          <a:p>
            <a:r>
              <a:rPr lang="en-GB" sz="1800" dirty="0"/>
              <a:t>Detailed design work is now underway, with construction expected to start in Summer 2025. A smaller project on Aylesbury Street is due to start in June 2025. </a:t>
            </a:r>
          </a:p>
          <a:p>
            <a:endParaRPr lang="en-GB" dirty="0"/>
          </a:p>
          <a:p>
            <a:endParaRPr lang="en-GB" sz="1800" dirty="0"/>
          </a:p>
          <a:p>
            <a:endParaRPr lang="en-GB" dirty="0"/>
          </a:p>
          <a:p>
            <a:r>
              <a:rPr lang="en-GB" sz="1800" dirty="0"/>
              <a:t> </a:t>
            </a:r>
          </a:p>
          <a:p>
            <a:endParaRPr lang="en-GB" dirty="0"/>
          </a:p>
          <a:p>
            <a:endParaRPr lang="en-GB" sz="1800" dirty="0"/>
          </a:p>
        </p:txBody>
      </p:sp>
      <p:pic>
        <p:nvPicPr>
          <p:cNvPr id="6" name="Picture 5" descr="A group of people sitting outside a restaurant&#10;&#10;Description automatically generated">
            <a:extLst>
              <a:ext uri="{FF2B5EF4-FFF2-40B4-BE49-F238E27FC236}">
                <a16:creationId xmlns:a16="http://schemas.microsoft.com/office/drawing/2014/main" id="{5CD2478C-F441-2D8E-D6BE-B2256C86213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62345" y="-74098"/>
            <a:ext cx="4729655" cy="7006195"/>
          </a:xfrm>
          <a:prstGeom prst="rect">
            <a:avLst/>
          </a:prstGeom>
        </p:spPr>
      </p:pic>
    </p:spTree>
    <p:extLst>
      <p:ext uri="{BB962C8B-B14F-4D97-AF65-F5344CB8AC3E}">
        <p14:creationId xmlns:p14="http://schemas.microsoft.com/office/powerpoint/2010/main" val="6664702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1DA2868-6FD3-EC20-470C-22343634AC16}"/>
              </a:ext>
            </a:extLst>
          </p:cNvPr>
          <p:cNvSpPr txBox="1"/>
          <p:nvPr/>
        </p:nvSpPr>
        <p:spPr>
          <a:xfrm>
            <a:off x="2097787" y="390233"/>
            <a:ext cx="1002064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4390A"/>
                </a:solidFill>
                <a:effectLst/>
                <a:uLnTx/>
                <a:uFillTx/>
                <a:latin typeface="Poppins Black" pitchFamily="2" charset="77"/>
                <a:ea typeface="+mn-ea"/>
                <a:cs typeface="Poppins Black" pitchFamily="2" charset="77"/>
              </a:rPr>
              <a:t>Objectives</a:t>
            </a:r>
          </a:p>
        </p:txBody>
      </p:sp>
      <p:sp>
        <p:nvSpPr>
          <p:cNvPr id="3" name="TextBox 2">
            <a:extLst>
              <a:ext uri="{FF2B5EF4-FFF2-40B4-BE49-F238E27FC236}">
                <a16:creationId xmlns:a16="http://schemas.microsoft.com/office/drawing/2014/main" id="{3E1CE179-1E6C-944F-CA6A-8CD0BC0F4EBA}"/>
              </a:ext>
            </a:extLst>
          </p:cNvPr>
          <p:cNvSpPr txBox="1"/>
          <p:nvPr/>
        </p:nvSpPr>
        <p:spPr>
          <a:xfrm>
            <a:off x="295603" y="1447996"/>
            <a:ext cx="11600793" cy="483209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srgbClr val="000000"/>
                </a:solidFill>
                <a:effectLst/>
                <a:uLnTx/>
                <a:uFillTx/>
                <a:latin typeface="Aptos" panose="02110004020202020204"/>
                <a:ea typeface="+mn-ea"/>
                <a:cs typeface="+mn-cs"/>
              </a:rPr>
              <a:t>The public realm improvements project will create a more thriving and vibrant town centre. The proposals for this project were developed to achieve the following business case objectives: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a:ln>
                <a:noFill/>
              </a:ln>
              <a:solidFill>
                <a:srgbClr val="000000"/>
              </a:solidFill>
              <a:effectLst/>
              <a:uLnTx/>
              <a:uFillTx/>
              <a:latin typeface="Aptos" panose="021100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800" b="0" i="0" u="none" strike="noStrike" kern="1200" cap="none" spc="0" normalizeH="0" baseline="0" noProof="0" dirty="0">
                <a:ln>
                  <a:noFill/>
                </a:ln>
                <a:solidFill>
                  <a:srgbClr val="000000"/>
                </a:solidFill>
                <a:effectLst/>
                <a:uLnTx/>
                <a:uFillTx/>
                <a:latin typeface="Aptos" panose="02110004020202020204"/>
                <a:ea typeface="+mn-ea"/>
                <a:cs typeface="+mn-cs"/>
              </a:rPr>
              <a:t>To improve the attractiveness of the town centre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800" b="0" i="0" u="none" strike="noStrike" kern="1200" cap="none" spc="0" normalizeH="0" baseline="0" noProof="0" dirty="0">
                <a:ln>
                  <a:noFill/>
                </a:ln>
                <a:solidFill>
                  <a:srgbClr val="000000"/>
                </a:solidFill>
                <a:effectLst/>
                <a:uLnTx/>
                <a:uFillTx/>
                <a:latin typeface="Aptos" panose="02110004020202020204"/>
                <a:ea typeface="+mn-ea"/>
                <a:cs typeface="+mn-cs"/>
              </a:rPr>
              <a:t>To increase footfall and time spent in Bletchley and Fenny Stratford.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800" b="0" i="0" u="none" strike="noStrike" kern="1200" cap="none" spc="0" normalizeH="0" baseline="0" noProof="0" dirty="0">
                <a:ln>
                  <a:noFill/>
                </a:ln>
                <a:solidFill>
                  <a:srgbClr val="000000"/>
                </a:solidFill>
                <a:effectLst/>
                <a:uLnTx/>
                <a:uFillTx/>
                <a:latin typeface="Aptos" panose="02110004020202020204"/>
                <a:ea typeface="+mn-ea"/>
                <a:cs typeface="+mn-cs"/>
              </a:rPr>
              <a:t>To improve the safety of public space and reduce the reported incidents of anti-social behaviour and crime.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800" b="0" i="0" u="none" strike="noStrike" kern="1200" cap="none" spc="0" normalizeH="0" baseline="0" noProof="0" dirty="0">
                <a:ln>
                  <a:noFill/>
                </a:ln>
                <a:solidFill>
                  <a:srgbClr val="000000"/>
                </a:solidFill>
                <a:effectLst/>
                <a:uLnTx/>
                <a:uFillTx/>
                <a:latin typeface="Aptos" panose="02110004020202020204"/>
                <a:ea typeface="+mn-ea"/>
                <a:cs typeface="+mn-cs"/>
              </a:rPr>
              <a:t>To improve the link between Bletchley Railway Station and Bletchley Town Centre.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800" b="0" i="0" u="none" strike="noStrike" kern="1200" cap="none" spc="0" normalizeH="0" baseline="0" noProof="0" dirty="0">
                <a:ln>
                  <a:noFill/>
                </a:ln>
                <a:solidFill>
                  <a:srgbClr val="000000"/>
                </a:solidFill>
                <a:effectLst/>
                <a:uLnTx/>
                <a:uFillTx/>
                <a:latin typeface="Aptos" panose="02110004020202020204"/>
                <a:ea typeface="+mn-ea"/>
                <a:cs typeface="+mn-cs"/>
              </a:rPr>
              <a:t>To improve the health and wellbeing of Queensway and Aylesbury Street. </a:t>
            </a:r>
          </a:p>
        </p:txBody>
      </p:sp>
    </p:spTree>
    <p:extLst>
      <p:ext uri="{BB962C8B-B14F-4D97-AF65-F5344CB8AC3E}">
        <p14:creationId xmlns:p14="http://schemas.microsoft.com/office/powerpoint/2010/main" val="41606222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1E9CEC2-28EE-C445-2886-603DB5F0FAB1}"/>
              </a:ext>
            </a:extLst>
          </p:cNvPr>
          <p:cNvSpPr txBox="1"/>
          <p:nvPr/>
        </p:nvSpPr>
        <p:spPr>
          <a:xfrm>
            <a:off x="601717" y="2309844"/>
            <a:ext cx="6356131" cy="4247317"/>
          </a:xfrm>
          <a:prstGeom prst="rect">
            <a:avLst/>
          </a:prstGeom>
          <a:noFill/>
        </p:spPr>
        <p:txBody>
          <a:bodyPr wrap="square">
            <a:spAutoFit/>
          </a:bodyPr>
          <a:lstStyle/>
          <a:p>
            <a:r>
              <a:rPr lang="en-GB" b="0" i="0" dirty="0">
                <a:solidFill>
                  <a:srgbClr val="000000"/>
                </a:solidFill>
                <a:effectLst/>
                <a:latin typeface="Aptos" panose="020B0004020202020204" pitchFamily="34" charset="0"/>
              </a:rPr>
              <a:t>This project will explore opportunities for upgrading Bletchley Train Station, which will provide enhanced connectivity to and from the town centre and help capitalise on the emerging opportunities presented by Bletchley’s central position in the East-West rail network.</a:t>
            </a:r>
          </a:p>
          <a:p>
            <a:endParaRPr lang="en-GB" dirty="0"/>
          </a:p>
          <a:p>
            <a:r>
              <a:rPr lang="en-GB" sz="1800" dirty="0"/>
              <a:t>The designs will see the reduction of the existing carriageway, which dominates and obscures the landscape and help upgrade existing bus facilities, provide new </a:t>
            </a:r>
            <a:r>
              <a:rPr lang="en-GB" sz="1800" dirty="0" err="1"/>
              <a:t>redway</a:t>
            </a:r>
            <a:r>
              <a:rPr lang="en-GB" sz="1800" dirty="0"/>
              <a:t> links, upgraded public realm, pedestrian crossing points and associated public realm. </a:t>
            </a:r>
          </a:p>
          <a:p>
            <a:endParaRPr lang="en-GB" dirty="0"/>
          </a:p>
          <a:p>
            <a:r>
              <a:rPr lang="en-GB" dirty="0"/>
              <a:t>It will also provide sufficient land to help enable and protect the future aspiration of creating an eastern entrance from the train station, connecting into Saxon Street and Queensway. </a:t>
            </a:r>
          </a:p>
        </p:txBody>
      </p:sp>
      <p:pic>
        <p:nvPicPr>
          <p:cNvPr id="11" name="Picture Placeholder 10" descr="A person walking in a park&#10;&#10;Description automatically generated">
            <a:extLst>
              <a:ext uri="{FF2B5EF4-FFF2-40B4-BE49-F238E27FC236}">
                <a16:creationId xmlns:a16="http://schemas.microsoft.com/office/drawing/2014/main" id="{963FDBAE-39E2-29E7-1738-BE26ADE91CAC}"/>
              </a:ext>
            </a:extLst>
          </p:cNvPr>
          <p:cNvPicPr>
            <a:picLocks noGrp="1" noChangeAspect="1"/>
          </p:cNvPicPr>
          <p:nvPr>
            <p:ph type="pic" sz="quarter" idx="10"/>
          </p:nvPr>
        </p:nvPicPr>
        <p:blipFill>
          <a:blip r:embed="rId2"/>
          <a:srcRect l="27319" r="27319"/>
          <a:stretch>
            <a:fillRect/>
          </a:stretch>
        </p:blipFill>
        <p:spPr/>
      </p:pic>
      <p:sp>
        <p:nvSpPr>
          <p:cNvPr id="12" name="TextBox 11">
            <a:extLst>
              <a:ext uri="{FF2B5EF4-FFF2-40B4-BE49-F238E27FC236}">
                <a16:creationId xmlns:a16="http://schemas.microsoft.com/office/drawing/2014/main" id="{8E96948C-66D9-CE64-8A89-99DB0D294A85}"/>
              </a:ext>
            </a:extLst>
          </p:cNvPr>
          <p:cNvSpPr txBox="1"/>
          <p:nvPr/>
        </p:nvSpPr>
        <p:spPr>
          <a:xfrm>
            <a:off x="-634517" y="1210039"/>
            <a:ext cx="8492265" cy="646331"/>
          </a:xfrm>
          <a:prstGeom prst="rect">
            <a:avLst/>
          </a:prstGeom>
          <a:noFill/>
        </p:spPr>
        <p:txBody>
          <a:bodyPr wrap="square" rtlCol="0">
            <a:spAutoFit/>
          </a:bodyPr>
          <a:lstStyle/>
          <a:p>
            <a:pPr algn="ctr"/>
            <a:r>
              <a:rPr lang="en-US" sz="3600" b="1" i="0" dirty="0">
                <a:solidFill>
                  <a:srgbClr val="14390A"/>
                </a:solidFill>
                <a:latin typeface="Poppins Black" pitchFamily="2" charset="77"/>
                <a:cs typeface="Poppins Black" pitchFamily="2" charset="77"/>
              </a:rPr>
              <a:t>Transport Hub</a:t>
            </a:r>
          </a:p>
        </p:txBody>
      </p:sp>
    </p:spTree>
    <p:extLst>
      <p:ext uri="{BB962C8B-B14F-4D97-AF65-F5344CB8AC3E}">
        <p14:creationId xmlns:p14="http://schemas.microsoft.com/office/powerpoint/2010/main" val="24478007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1DA2868-6FD3-EC20-470C-22343634AC16}"/>
              </a:ext>
            </a:extLst>
          </p:cNvPr>
          <p:cNvSpPr txBox="1"/>
          <p:nvPr/>
        </p:nvSpPr>
        <p:spPr>
          <a:xfrm>
            <a:off x="2097787" y="390233"/>
            <a:ext cx="1002064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14390A"/>
                </a:solidFill>
                <a:effectLst/>
                <a:uLnTx/>
                <a:uFillTx/>
                <a:latin typeface="Poppins Black" pitchFamily="2" charset="77"/>
                <a:ea typeface="+mn-ea"/>
                <a:cs typeface="Poppins Black" pitchFamily="2" charset="77"/>
              </a:rPr>
              <a:t>Objectives</a:t>
            </a:r>
            <a:endParaRPr kumimoji="0" lang="en-US" sz="3600" b="1" i="0" u="none" strike="noStrike" kern="1200" cap="none" spc="0" normalizeH="0" baseline="0" noProof="0" dirty="0">
              <a:ln>
                <a:noFill/>
              </a:ln>
              <a:solidFill>
                <a:srgbClr val="14390A"/>
              </a:solidFill>
              <a:effectLst/>
              <a:uLnTx/>
              <a:uFillTx/>
              <a:latin typeface="Poppins Black" pitchFamily="2" charset="77"/>
              <a:ea typeface="+mn-ea"/>
              <a:cs typeface="Poppins Black" pitchFamily="2" charset="77"/>
            </a:endParaRPr>
          </a:p>
        </p:txBody>
      </p:sp>
      <p:sp>
        <p:nvSpPr>
          <p:cNvPr id="3" name="TextBox 2">
            <a:extLst>
              <a:ext uri="{FF2B5EF4-FFF2-40B4-BE49-F238E27FC236}">
                <a16:creationId xmlns:a16="http://schemas.microsoft.com/office/drawing/2014/main" id="{3E1CE179-1E6C-944F-CA6A-8CD0BC0F4EBA}"/>
              </a:ext>
            </a:extLst>
          </p:cNvPr>
          <p:cNvSpPr txBox="1"/>
          <p:nvPr/>
        </p:nvSpPr>
        <p:spPr>
          <a:xfrm>
            <a:off x="295603" y="1269320"/>
            <a:ext cx="11600793" cy="526297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srgbClr val="000000"/>
                </a:solidFill>
                <a:effectLst/>
                <a:uLnTx/>
                <a:uFillTx/>
                <a:latin typeface="Aptos" panose="02110004020202020204"/>
                <a:ea typeface="+mn-ea"/>
                <a:cs typeface="+mn-cs"/>
              </a:rPr>
              <a:t>Our proposals will help improve connectivity between the Town Centre, railway station, Bus Station, creating an multi-modal transport interchange where people can more easily travel. The proposals for this project were developed to achieve the following business case objectives: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a:ln>
                <a:noFill/>
              </a:ln>
              <a:solidFill>
                <a:srgbClr val="000000"/>
              </a:solidFill>
              <a:effectLst/>
              <a:uLnTx/>
              <a:uFillTx/>
              <a:latin typeface="Aptos" panose="02110004020202020204"/>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800" b="0" i="0" u="none" strike="noStrike" kern="1200" cap="none" spc="0" normalizeH="0" baseline="0" noProof="0" dirty="0">
                <a:ln>
                  <a:noFill/>
                </a:ln>
                <a:solidFill>
                  <a:srgbClr val="000000"/>
                </a:solidFill>
                <a:effectLst/>
                <a:uLnTx/>
                <a:uFillTx/>
                <a:latin typeface="Aptos" panose="02110004020202020204"/>
                <a:ea typeface="+mn-ea"/>
                <a:cs typeface="+mn-cs"/>
              </a:rPr>
              <a:t>To provide a transport system that makes it easier to get around and supports sustainable travel choices.</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800" b="0" i="0" u="none" strike="noStrike" kern="1200" cap="none" spc="0" normalizeH="0" baseline="0" noProof="0" dirty="0">
                <a:ln>
                  <a:noFill/>
                </a:ln>
                <a:solidFill>
                  <a:srgbClr val="000000"/>
                </a:solidFill>
                <a:effectLst/>
                <a:uLnTx/>
                <a:uFillTx/>
                <a:latin typeface="Aptos" panose="02110004020202020204"/>
                <a:ea typeface="+mn-ea"/>
                <a:cs typeface="+mn-cs"/>
              </a:rPr>
              <a:t>To ensure a safer, healthier and more accessible transport network.</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800" b="0" i="0" u="none" strike="noStrike" kern="1200" cap="none" spc="0" normalizeH="0" baseline="0" noProof="0" dirty="0">
                <a:ln>
                  <a:noFill/>
                </a:ln>
                <a:solidFill>
                  <a:srgbClr val="000000"/>
                </a:solidFill>
                <a:effectLst/>
                <a:uLnTx/>
                <a:uFillTx/>
                <a:latin typeface="Aptos" panose="02110004020202020204"/>
                <a:ea typeface="+mn-ea"/>
                <a:cs typeface="+mn-cs"/>
              </a:rPr>
              <a:t>To narrow the road carriages in certain areas to safely accommodate vehicular movements and pedestrian flows. </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800" b="0" i="0" u="none" strike="noStrike" kern="1200" cap="none" spc="0" normalizeH="0" baseline="0" noProof="0" dirty="0">
                <a:ln>
                  <a:noFill/>
                </a:ln>
                <a:solidFill>
                  <a:srgbClr val="000000"/>
                </a:solidFill>
                <a:effectLst/>
                <a:uLnTx/>
                <a:uFillTx/>
                <a:latin typeface="Aptos" panose="02110004020202020204"/>
                <a:ea typeface="+mn-ea"/>
                <a:cs typeface="+mn-cs"/>
              </a:rPr>
              <a:t>To help the businesses located in Central Bletchley, particularly in Queensway, by providing better connections to new customers.</a:t>
            </a:r>
          </a:p>
        </p:txBody>
      </p:sp>
    </p:spTree>
    <p:extLst>
      <p:ext uri="{BB962C8B-B14F-4D97-AF65-F5344CB8AC3E}">
        <p14:creationId xmlns:p14="http://schemas.microsoft.com/office/powerpoint/2010/main" val="42087273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5A2C312-1F12-23B3-B7EE-4B2B2816CFD7}"/>
              </a:ext>
            </a:extLst>
          </p:cNvPr>
          <p:cNvSpPr txBox="1"/>
          <p:nvPr/>
        </p:nvSpPr>
        <p:spPr>
          <a:xfrm>
            <a:off x="-508393" y="1220550"/>
            <a:ext cx="8492265" cy="646331"/>
          </a:xfrm>
          <a:prstGeom prst="rect">
            <a:avLst/>
          </a:prstGeom>
          <a:noFill/>
        </p:spPr>
        <p:txBody>
          <a:bodyPr wrap="square" rtlCol="0">
            <a:spAutoFit/>
          </a:bodyPr>
          <a:lstStyle/>
          <a:p>
            <a:pPr algn="ctr"/>
            <a:r>
              <a:rPr lang="en-US" sz="3600" b="1" i="0" dirty="0">
                <a:solidFill>
                  <a:srgbClr val="14390A"/>
                </a:solidFill>
                <a:latin typeface="Poppins Black" pitchFamily="2" charset="77"/>
                <a:cs typeface="Poppins Black" pitchFamily="2" charset="77"/>
              </a:rPr>
              <a:t>Revolving Development Fund</a:t>
            </a:r>
          </a:p>
        </p:txBody>
      </p:sp>
      <p:sp>
        <p:nvSpPr>
          <p:cNvPr id="4" name="TextBox 3">
            <a:extLst>
              <a:ext uri="{FF2B5EF4-FFF2-40B4-BE49-F238E27FC236}">
                <a16:creationId xmlns:a16="http://schemas.microsoft.com/office/drawing/2014/main" id="{F906015E-C12C-E5CF-3ACE-36603391817A}"/>
              </a:ext>
            </a:extLst>
          </p:cNvPr>
          <p:cNvSpPr txBox="1"/>
          <p:nvPr/>
        </p:nvSpPr>
        <p:spPr>
          <a:xfrm>
            <a:off x="433551" y="2089127"/>
            <a:ext cx="6356131" cy="5355312"/>
          </a:xfrm>
          <a:prstGeom prst="rect">
            <a:avLst/>
          </a:prstGeom>
          <a:noFill/>
        </p:spPr>
        <p:txBody>
          <a:bodyPr wrap="square">
            <a:spAutoFit/>
          </a:bodyPr>
          <a:lstStyle/>
          <a:p>
            <a:r>
              <a:rPr lang="en-GB" sz="1800" dirty="0"/>
              <a:t>This fund will help facilitate the acquisition and re-use of key strategic sites around the area. The funding is anticipated to be utilised in tranches over a 10-year operation period and the fund has already enabled the acquisition of the vacant Sainsbury’s site adjacent to the Brunel Centre.</a:t>
            </a:r>
          </a:p>
          <a:p>
            <a:endParaRPr lang="en-GB" dirty="0"/>
          </a:p>
          <a:p>
            <a:r>
              <a:rPr lang="en-GB" sz="1800" dirty="0"/>
              <a:t>A redevelopment bri</a:t>
            </a:r>
            <a:r>
              <a:rPr lang="en-GB" dirty="0"/>
              <a:t>ef was approved for the Brunel Centre in 2024 and sets out guidance and parameters for any future development. This advocates a mixed-use development, including housing, leisure &amp; retail.</a:t>
            </a:r>
          </a:p>
          <a:p>
            <a:endParaRPr lang="en-GB" dirty="0"/>
          </a:p>
          <a:p>
            <a:r>
              <a:rPr lang="en-GB" dirty="0"/>
              <a:t>The Council are currently working on procuring an ambitious development partner to positively transform this site and will be marketing this in Spring 2025. Demolition of the Brunel is anticipated in 2026.</a:t>
            </a:r>
            <a:endParaRPr lang="en-GB" sz="1800" dirty="0"/>
          </a:p>
          <a:p>
            <a:endParaRPr lang="en-GB" dirty="0"/>
          </a:p>
          <a:p>
            <a:r>
              <a:rPr lang="en-GB" sz="1800" dirty="0"/>
              <a:t> </a:t>
            </a:r>
          </a:p>
          <a:p>
            <a:endParaRPr lang="en-GB" dirty="0"/>
          </a:p>
          <a:p>
            <a:endParaRPr lang="en-GB" sz="1800" dirty="0"/>
          </a:p>
        </p:txBody>
      </p:sp>
      <p:pic>
        <p:nvPicPr>
          <p:cNvPr id="9" name="Picture 8" descr="A group of people walking on a sidewalk&#10;&#10;Description automatically generated">
            <a:extLst>
              <a:ext uri="{FF2B5EF4-FFF2-40B4-BE49-F238E27FC236}">
                <a16:creationId xmlns:a16="http://schemas.microsoft.com/office/drawing/2014/main" id="{41F3CC34-7E8E-DB32-0B4B-81D5BAB414E6}"/>
              </a:ext>
            </a:extLst>
          </p:cNvPr>
          <p:cNvPicPr>
            <a:picLocks noChangeAspect="1"/>
          </p:cNvPicPr>
          <p:nvPr/>
        </p:nvPicPr>
        <p:blipFill>
          <a:blip r:embed="rId2"/>
          <a:stretch>
            <a:fillRect/>
          </a:stretch>
        </p:blipFill>
        <p:spPr>
          <a:xfrm rot="5400000">
            <a:off x="6389865" y="1159556"/>
            <a:ext cx="6961691" cy="4642578"/>
          </a:xfrm>
          <a:prstGeom prst="rect">
            <a:avLst/>
          </a:prstGeom>
        </p:spPr>
      </p:pic>
    </p:spTree>
    <p:extLst>
      <p:ext uri="{BB962C8B-B14F-4D97-AF65-F5344CB8AC3E}">
        <p14:creationId xmlns:p14="http://schemas.microsoft.com/office/powerpoint/2010/main" val="8888393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5A2C312-1F12-23B3-B7EE-4B2B2816CFD7}"/>
              </a:ext>
            </a:extLst>
          </p:cNvPr>
          <p:cNvSpPr txBox="1"/>
          <p:nvPr/>
        </p:nvSpPr>
        <p:spPr>
          <a:xfrm>
            <a:off x="-508393" y="1220550"/>
            <a:ext cx="8492265" cy="646331"/>
          </a:xfrm>
          <a:prstGeom prst="rect">
            <a:avLst/>
          </a:prstGeom>
          <a:noFill/>
        </p:spPr>
        <p:txBody>
          <a:bodyPr wrap="square" rtlCol="0">
            <a:spAutoFit/>
          </a:bodyPr>
          <a:lstStyle/>
          <a:p>
            <a:pPr algn="ctr"/>
            <a:r>
              <a:rPr lang="en-US" sz="3600" b="1" i="0" dirty="0" err="1">
                <a:solidFill>
                  <a:srgbClr val="14390A"/>
                </a:solidFill>
                <a:latin typeface="Poppins Black" pitchFamily="2" charset="77"/>
                <a:cs typeface="Poppins Black" pitchFamily="2" charset="77"/>
              </a:rPr>
              <a:t>Redways</a:t>
            </a:r>
            <a:endParaRPr lang="en-US" sz="3600" b="1" i="0" dirty="0">
              <a:solidFill>
                <a:srgbClr val="14390A"/>
              </a:solidFill>
              <a:latin typeface="Poppins Black" pitchFamily="2" charset="77"/>
              <a:cs typeface="Poppins Black" pitchFamily="2" charset="77"/>
            </a:endParaRPr>
          </a:p>
        </p:txBody>
      </p:sp>
      <p:sp>
        <p:nvSpPr>
          <p:cNvPr id="4" name="TextBox 3">
            <a:extLst>
              <a:ext uri="{FF2B5EF4-FFF2-40B4-BE49-F238E27FC236}">
                <a16:creationId xmlns:a16="http://schemas.microsoft.com/office/drawing/2014/main" id="{F906015E-C12C-E5CF-3ACE-36603391817A}"/>
              </a:ext>
            </a:extLst>
          </p:cNvPr>
          <p:cNvSpPr txBox="1"/>
          <p:nvPr/>
        </p:nvSpPr>
        <p:spPr>
          <a:xfrm>
            <a:off x="433551" y="2089127"/>
            <a:ext cx="6356131" cy="4524315"/>
          </a:xfrm>
          <a:prstGeom prst="rect">
            <a:avLst/>
          </a:prstGeom>
          <a:noFill/>
        </p:spPr>
        <p:txBody>
          <a:bodyPr wrap="square">
            <a:spAutoFit/>
          </a:bodyPr>
          <a:lstStyle/>
          <a:p>
            <a:r>
              <a:rPr lang="en-GB" sz="1800" dirty="0"/>
              <a:t>The </a:t>
            </a:r>
            <a:r>
              <a:rPr lang="en-GB" dirty="0" err="1"/>
              <a:t>Redways</a:t>
            </a:r>
            <a:r>
              <a:rPr lang="en-GB" dirty="0"/>
              <a:t> scheme is </a:t>
            </a:r>
            <a:r>
              <a:rPr lang="en-GB" sz="1800" dirty="0"/>
              <a:t>nearing completion (minor landscaping works ongoing) which has provided enhanced connectivity from the Lakes Estate, Newton Leys and Blue Lagoon Nature Reserve. </a:t>
            </a:r>
          </a:p>
          <a:p>
            <a:endParaRPr lang="en-GB" dirty="0"/>
          </a:p>
          <a:p>
            <a:r>
              <a:rPr lang="en-GB" dirty="0"/>
              <a:t>The Council are also looking at future </a:t>
            </a:r>
            <a:r>
              <a:rPr lang="en-GB" dirty="0" err="1"/>
              <a:t>Redway</a:t>
            </a:r>
            <a:r>
              <a:rPr lang="en-GB" dirty="0"/>
              <a:t> connections and aspire to connect this route all the way to the Town Centre. Design work is ongoing but this addition is not yet funded. </a:t>
            </a:r>
          </a:p>
          <a:p>
            <a:endParaRPr lang="en-GB" sz="1800" dirty="0"/>
          </a:p>
          <a:p>
            <a:r>
              <a:rPr lang="en-GB" sz="1800" dirty="0"/>
              <a:t>The Council are also working with local stakeholders to arrange a blue lagoon parkrun. Work for this is still ongoing and the team are hoping this wil</a:t>
            </a:r>
            <a:r>
              <a:rPr lang="en-GB" dirty="0"/>
              <a:t>l be operational is Spring/Summer 2025. </a:t>
            </a:r>
          </a:p>
          <a:p>
            <a:endParaRPr lang="en-GB" sz="1800" dirty="0"/>
          </a:p>
          <a:p>
            <a:endParaRPr lang="en-GB" dirty="0"/>
          </a:p>
          <a:p>
            <a:endParaRPr lang="en-GB" sz="1800" dirty="0"/>
          </a:p>
        </p:txBody>
      </p:sp>
      <p:pic>
        <p:nvPicPr>
          <p:cNvPr id="5" name="Picture 4" descr="A red path with trees in the background&#10;&#10;Description automatically generated">
            <a:extLst>
              <a:ext uri="{FF2B5EF4-FFF2-40B4-BE49-F238E27FC236}">
                <a16:creationId xmlns:a16="http://schemas.microsoft.com/office/drawing/2014/main" id="{5F22D04E-30FF-160F-3CC9-CEED339FDA05}"/>
              </a:ext>
            </a:extLst>
          </p:cNvPr>
          <p:cNvPicPr>
            <a:picLocks noChangeAspect="1"/>
          </p:cNvPicPr>
          <p:nvPr/>
        </p:nvPicPr>
        <p:blipFill>
          <a:blip r:embed="rId2"/>
          <a:stretch>
            <a:fillRect/>
          </a:stretch>
        </p:blipFill>
        <p:spPr>
          <a:xfrm>
            <a:off x="7456967" y="0"/>
            <a:ext cx="5143501" cy="6858000"/>
          </a:xfrm>
          <a:prstGeom prst="rect">
            <a:avLst/>
          </a:prstGeom>
        </p:spPr>
      </p:pic>
    </p:spTree>
    <p:extLst>
      <p:ext uri="{BB962C8B-B14F-4D97-AF65-F5344CB8AC3E}">
        <p14:creationId xmlns:p14="http://schemas.microsoft.com/office/powerpoint/2010/main" val="7824130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group of people in a room&#10;&#10;Description automatically generated">
            <a:extLst>
              <a:ext uri="{FF2B5EF4-FFF2-40B4-BE49-F238E27FC236}">
                <a16:creationId xmlns:a16="http://schemas.microsoft.com/office/drawing/2014/main" id="{EF11BCFD-5036-78B0-BAF9-931953E8713E}"/>
              </a:ext>
            </a:extLst>
          </p:cNvPr>
          <p:cNvPicPr>
            <a:picLocks noChangeAspect="1"/>
          </p:cNvPicPr>
          <p:nvPr/>
        </p:nvPicPr>
        <p:blipFill>
          <a:blip r:embed="rId2"/>
          <a:stretch>
            <a:fillRect/>
          </a:stretch>
        </p:blipFill>
        <p:spPr>
          <a:xfrm>
            <a:off x="5191870" y="1458133"/>
            <a:ext cx="6786628" cy="4521592"/>
          </a:xfrm>
          <a:prstGeom prst="rect">
            <a:avLst/>
          </a:prstGeom>
        </p:spPr>
      </p:pic>
      <p:sp>
        <p:nvSpPr>
          <p:cNvPr id="2" name="TextBox 1">
            <a:extLst>
              <a:ext uri="{FF2B5EF4-FFF2-40B4-BE49-F238E27FC236}">
                <a16:creationId xmlns:a16="http://schemas.microsoft.com/office/drawing/2014/main" id="{98CB5DE4-25BA-0166-1BA2-CDB9777F5D35}"/>
              </a:ext>
            </a:extLst>
          </p:cNvPr>
          <p:cNvSpPr txBox="1"/>
          <p:nvPr/>
        </p:nvSpPr>
        <p:spPr>
          <a:xfrm>
            <a:off x="1938176" y="381677"/>
            <a:ext cx="8492265" cy="646331"/>
          </a:xfrm>
          <a:prstGeom prst="rect">
            <a:avLst/>
          </a:prstGeom>
          <a:noFill/>
        </p:spPr>
        <p:txBody>
          <a:bodyPr wrap="square" rtlCol="0">
            <a:spAutoFit/>
          </a:bodyPr>
          <a:lstStyle/>
          <a:p>
            <a:pPr algn="l"/>
            <a:r>
              <a:rPr lang="en-US" sz="3600" b="1" i="0" dirty="0">
                <a:solidFill>
                  <a:srgbClr val="14390A"/>
                </a:solidFill>
                <a:latin typeface="Poppins Black" pitchFamily="2" charset="77"/>
                <a:cs typeface="Poppins Black" pitchFamily="2" charset="77"/>
              </a:rPr>
              <a:t>Active Marketing of Vacant Sites</a:t>
            </a:r>
          </a:p>
        </p:txBody>
      </p:sp>
      <p:sp>
        <p:nvSpPr>
          <p:cNvPr id="3" name="TextBox 2">
            <a:extLst>
              <a:ext uri="{FF2B5EF4-FFF2-40B4-BE49-F238E27FC236}">
                <a16:creationId xmlns:a16="http://schemas.microsoft.com/office/drawing/2014/main" id="{30C5B4D8-B306-897D-B7FC-7511C4FD18BE}"/>
              </a:ext>
            </a:extLst>
          </p:cNvPr>
          <p:cNvSpPr txBox="1"/>
          <p:nvPr/>
        </p:nvSpPr>
        <p:spPr>
          <a:xfrm>
            <a:off x="213503" y="1302317"/>
            <a:ext cx="4773168" cy="5632311"/>
          </a:xfrm>
          <a:prstGeom prst="rect">
            <a:avLst/>
          </a:prstGeom>
          <a:noFill/>
        </p:spPr>
        <p:txBody>
          <a:bodyPr wrap="square" lIns="91440" tIns="45720" rIns="91440" bIns="45720" anchor="t">
            <a:spAutoFit/>
          </a:bodyPr>
          <a:lstStyle/>
          <a:p>
            <a:r>
              <a:rPr kumimoji="0" lang="en-GB" sz="1800" b="0" i="0" u="none" strike="noStrike" kern="0" cap="none" spc="0" normalizeH="0" baseline="0" noProof="0" dirty="0">
                <a:ln>
                  <a:noFill/>
                </a:ln>
                <a:solidFill>
                  <a:srgbClr val="000000"/>
                </a:solidFill>
                <a:effectLst/>
                <a:uLnTx/>
                <a:uFillTx/>
                <a:latin typeface="Arial"/>
                <a:cs typeface="Arial"/>
                <a:sym typeface="Arial"/>
              </a:rPr>
              <a:t>The </a:t>
            </a:r>
            <a:r>
              <a:rPr kumimoji="0" lang="en-GB" sz="1800" b="0" i="0" u="none" strike="noStrike" kern="0" cap="none" spc="0" normalizeH="0" baseline="0" noProof="0" dirty="0" err="1">
                <a:ln>
                  <a:noFill/>
                </a:ln>
                <a:solidFill>
                  <a:srgbClr val="000000"/>
                </a:solidFill>
                <a:effectLst/>
                <a:uLnTx/>
                <a:uFillTx/>
                <a:latin typeface="Arial"/>
                <a:cs typeface="Arial"/>
                <a:sym typeface="Arial"/>
              </a:rPr>
              <a:t>AMoVS</a:t>
            </a:r>
            <a:r>
              <a:rPr kumimoji="0" lang="en-GB" sz="1800" b="0" i="0" u="none" strike="noStrike" kern="0" cap="none" spc="0" normalizeH="0" baseline="0" noProof="0" dirty="0">
                <a:ln>
                  <a:noFill/>
                </a:ln>
                <a:solidFill>
                  <a:srgbClr val="000000"/>
                </a:solidFill>
                <a:effectLst/>
                <a:uLnTx/>
                <a:uFillTx/>
                <a:latin typeface="Arial"/>
                <a:cs typeface="Arial"/>
                <a:sym typeface="Arial"/>
              </a:rPr>
              <a:t> project aims to market Bletchley as a great place to invest and do business, by engaging with businesses across the area. </a:t>
            </a:r>
          </a:p>
          <a:p>
            <a:endParaRPr lang="en-GB" kern="0" dirty="0">
              <a:solidFill>
                <a:srgbClr val="000000"/>
              </a:solidFill>
              <a:latin typeface="Arial"/>
              <a:cs typeface="Arial"/>
              <a:sym typeface="Arial"/>
            </a:endParaRPr>
          </a:p>
          <a:p>
            <a:r>
              <a:rPr lang="en-GB" kern="0" dirty="0">
                <a:solidFill>
                  <a:srgbClr val="000000"/>
                </a:solidFill>
                <a:latin typeface="Arial"/>
                <a:cs typeface="Arial"/>
                <a:sym typeface="Arial"/>
              </a:rPr>
              <a:t>The project has delivered several successful initiatives to support businesses including a </a:t>
            </a:r>
            <a:r>
              <a:rPr lang="en-GB" kern="0">
                <a:solidFill>
                  <a:srgbClr val="000000"/>
                </a:solidFill>
                <a:latin typeface="Arial"/>
                <a:cs typeface="Arial"/>
                <a:sym typeface="Arial"/>
              </a:rPr>
              <a:t>business grant scheme (which has supported 25 businesses), creation of a new </a:t>
            </a:r>
            <a:r>
              <a:rPr lang="en-GB" kern="0" dirty="0">
                <a:solidFill>
                  <a:srgbClr val="000000"/>
                </a:solidFill>
                <a:latin typeface="Arial"/>
                <a:cs typeface="Arial"/>
                <a:sym typeface="Arial"/>
              </a:rPr>
              <a:t>business narrative and regular networking events. </a:t>
            </a:r>
          </a:p>
          <a:p>
            <a:endParaRPr lang="en-GB" kern="0" dirty="0">
              <a:solidFill>
                <a:srgbClr val="000000"/>
              </a:solidFill>
              <a:latin typeface="Arial"/>
              <a:cs typeface="Arial"/>
              <a:sym typeface="Arial"/>
            </a:endParaRPr>
          </a:p>
          <a:p>
            <a:r>
              <a:rPr lang="en-GB" kern="0" dirty="0">
                <a:solidFill>
                  <a:srgbClr val="000000"/>
                </a:solidFill>
                <a:latin typeface="Arial"/>
                <a:cs typeface="Arial"/>
                <a:sym typeface="Arial"/>
              </a:rPr>
              <a:t>Future initiatives include enhanced promotion of Bletchley as a business location across the Oxford-to-Cambridge arc and promotional campaigns, ensuring that the Highstreet remains open and visited during the construction programme. </a:t>
            </a:r>
            <a:endParaRPr lang="en-GB" dirty="0"/>
          </a:p>
          <a:p>
            <a:r>
              <a:rPr lang="en-GB" sz="1800" dirty="0"/>
              <a:t> </a:t>
            </a:r>
          </a:p>
          <a:p>
            <a:endParaRPr lang="en-GB" dirty="0"/>
          </a:p>
          <a:p>
            <a:endParaRPr lang="en-GB" sz="1800" dirty="0"/>
          </a:p>
        </p:txBody>
      </p:sp>
    </p:spTree>
    <p:extLst>
      <p:ext uri="{BB962C8B-B14F-4D97-AF65-F5344CB8AC3E}">
        <p14:creationId xmlns:p14="http://schemas.microsoft.com/office/powerpoint/2010/main" val="5674610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ollage of several images of a building&#10;&#10;Description automatically generated">
            <a:extLst>
              <a:ext uri="{FF2B5EF4-FFF2-40B4-BE49-F238E27FC236}">
                <a16:creationId xmlns:a16="http://schemas.microsoft.com/office/drawing/2014/main" id="{4B7543CD-DCC3-E544-444E-D904B75A3AE9}"/>
              </a:ext>
            </a:extLst>
          </p:cNvPr>
          <p:cNvPicPr>
            <a:picLocks noChangeAspect="1"/>
          </p:cNvPicPr>
          <p:nvPr/>
        </p:nvPicPr>
        <p:blipFill>
          <a:blip r:embed="rId2"/>
          <a:stretch>
            <a:fillRect/>
          </a:stretch>
        </p:blipFill>
        <p:spPr>
          <a:xfrm>
            <a:off x="641144" y="1840534"/>
            <a:ext cx="4472004" cy="4472004"/>
          </a:xfrm>
          <a:prstGeom prst="rect">
            <a:avLst/>
          </a:prstGeom>
        </p:spPr>
      </p:pic>
      <p:pic>
        <p:nvPicPr>
          <p:cNvPr id="3" name="Picture 2" descr="A group of young men working on a project&#10;&#10;Description automatically generated">
            <a:extLst>
              <a:ext uri="{FF2B5EF4-FFF2-40B4-BE49-F238E27FC236}">
                <a16:creationId xmlns:a16="http://schemas.microsoft.com/office/drawing/2014/main" id="{F96A575D-1762-56F2-9CEA-F3406ED43729}"/>
              </a:ext>
            </a:extLst>
          </p:cNvPr>
          <p:cNvPicPr>
            <a:picLocks noChangeAspect="1"/>
          </p:cNvPicPr>
          <p:nvPr/>
        </p:nvPicPr>
        <p:blipFill>
          <a:blip r:embed="rId3"/>
          <a:stretch>
            <a:fillRect/>
          </a:stretch>
        </p:blipFill>
        <p:spPr>
          <a:xfrm>
            <a:off x="6101183" y="260987"/>
            <a:ext cx="5898876" cy="3941194"/>
          </a:xfrm>
          <a:prstGeom prst="rect">
            <a:avLst/>
          </a:prstGeom>
        </p:spPr>
      </p:pic>
      <p:sp>
        <p:nvSpPr>
          <p:cNvPr id="4" name="TextBox 3">
            <a:extLst>
              <a:ext uri="{FF2B5EF4-FFF2-40B4-BE49-F238E27FC236}">
                <a16:creationId xmlns:a16="http://schemas.microsoft.com/office/drawing/2014/main" id="{15932327-BB92-B82C-A77B-BF925C7B09E1}"/>
              </a:ext>
            </a:extLst>
          </p:cNvPr>
          <p:cNvSpPr txBox="1"/>
          <p:nvPr/>
        </p:nvSpPr>
        <p:spPr>
          <a:xfrm>
            <a:off x="640496" y="1064700"/>
            <a:ext cx="8492265" cy="646331"/>
          </a:xfrm>
          <a:prstGeom prst="rect">
            <a:avLst/>
          </a:prstGeom>
          <a:noFill/>
        </p:spPr>
        <p:txBody>
          <a:bodyPr wrap="square" rtlCol="0">
            <a:spAutoFit/>
          </a:bodyPr>
          <a:lstStyle/>
          <a:p>
            <a:pPr algn="l"/>
            <a:r>
              <a:rPr lang="en-US" sz="3600" b="1" i="0" dirty="0">
                <a:solidFill>
                  <a:srgbClr val="14390A"/>
                </a:solidFill>
                <a:latin typeface="Poppins Black" pitchFamily="2" charset="77"/>
                <a:cs typeface="Poppins Black" pitchFamily="2" charset="77"/>
              </a:rPr>
              <a:t>Bletchley Park</a:t>
            </a:r>
          </a:p>
        </p:txBody>
      </p:sp>
      <p:sp>
        <p:nvSpPr>
          <p:cNvPr id="5" name="TextBox 4">
            <a:extLst>
              <a:ext uri="{FF2B5EF4-FFF2-40B4-BE49-F238E27FC236}">
                <a16:creationId xmlns:a16="http://schemas.microsoft.com/office/drawing/2014/main" id="{B444A746-0A9F-1B48-B895-2C06584C9072}"/>
              </a:ext>
            </a:extLst>
          </p:cNvPr>
          <p:cNvSpPr txBox="1"/>
          <p:nvPr/>
        </p:nvSpPr>
        <p:spPr>
          <a:xfrm>
            <a:off x="6406764" y="4480535"/>
            <a:ext cx="8492265" cy="646331"/>
          </a:xfrm>
          <a:prstGeom prst="rect">
            <a:avLst/>
          </a:prstGeom>
          <a:noFill/>
        </p:spPr>
        <p:txBody>
          <a:bodyPr wrap="square" rtlCol="0">
            <a:spAutoFit/>
          </a:bodyPr>
          <a:lstStyle/>
          <a:p>
            <a:pPr algn="l"/>
            <a:r>
              <a:rPr lang="en-US" sz="3600" b="1" i="0" dirty="0">
                <a:solidFill>
                  <a:srgbClr val="14390A"/>
                </a:solidFill>
                <a:latin typeface="Poppins Black" pitchFamily="2" charset="77"/>
                <a:cs typeface="Poppins Black" pitchFamily="2" charset="77"/>
              </a:rPr>
              <a:t>Tech Park (MK College)</a:t>
            </a:r>
          </a:p>
        </p:txBody>
      </p:sp>
    </p:spTree>
    <p:extLst>
      <p:ext uri="{BB962C8B-B14F-4D97-AF65-F5344CB8AC3E}">
        <p14:creationId xmlns:p14="http://schemas.microsoft.com/office/powerpoint/2010/main" val="23454261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04B6148-B867-D7E9-BB73-22B9332628B6}"/>
              </a:ext>
            </a:extLst>
          </p:cNvPr>
          <p:cNvSpPr txBox="1"/>
          <p:nvPr/>
        </p:nvSpPr>
        <p:spPr>
          <a:xfrm>
            <a:off x="2024215" y="379722"/>
            <a:ext cx="1002064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4390A"/>
                </a:solidFill>
                <a:effectLst/>
                <a:uLnTx/>
                <a:uFillTx/>
                <a:latin typeface="Poppins Black" pitchFamily="2" charset="77"/>
                <a:ea typeface="+mn-ea"/>
                <a:cs typeface="Poppins Black" pitchFamily="2" charset="77"/>
              </a:rPr>
              <a:t>Next Steps / Programme of works</a:t>
            </a:r>
          </a:p>
        </p:txBody>
      </p:sp>
      <p:sp>
        <p:nvSpPr>
          <p:cNvPr id="3" name="TextBox 2">
            <a:extLst>
              <a:ext uri="{FF2B5EF4-FFF2-40B4-BE49-F238E27FC236}">
                <a16:creationId xmlns:a16="http://schemas.microsoft.com/office/drawing/2014/main" id="{257CAF46-1F83-D439-CF85-AE8DBA50BF4D}"/>
              </a:ext>
            </a:extLst>
          </p:cNvPr>
          <p:cNvSpPr txBox="1"/>
          <p:nvPr/>
        </p:nvSpPr>
        <p:spPr>
          <a:xfrm>
            <a:off x="295603" y="1182182"/>
            <a:ext cx="11600793" cy="7232749"/>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srgbClr val="000000"/>
                </a:solidFill>
                <a:effectLst/>
                <a:uLnTx/>
                <a:uFillTx/>
                <a:latin typeface="Aptos" panose="02110004020202020204"/>
                <a:ea typeface="+mn-ea"/>
                <a:cs typeface="+mn-cs"/>
              </a:rPr>
              <a:t>The programme team have arranged an extraordinary Town Deal Board meeting (April 22) to review the final plans for Saxon Street.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2400" dirty="0">
              <a:solidFill>
                <a:srgbClr val="000000"/>
              </a:solidFill>
              <a:latin typeface="Aptos" panose="02110004020202020204"/>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srgbClr val="000000"/>
                </a:solidFill>
                <a:effectLst/>
                <a:uLnTx/>
                <a:uFillTx/>
                <a:latin typeface="Aptos" panose="02110004020202020204"/>
                <a:ea typeface="+mn-ea"/>
                <a:cs typeface="+mn-cs"/>
              </a:rPr>
              <a:t>In May 2025, the programme team will launch a comprehensive communication campaign which will show artist impressions of approved schemes and consist of a leaflet drop and pop-workshops to inform the public and give the community the opportunity to ask questions.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2400" dirty="0">
              <a:solidFill>
                <a:srgbClr val="000000"/>
              </a:solidFill>
              <a:latin typeface="Aptos" panose="02110004020202020204"/>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srgbClr val="000000"/>
                </a:solidFill>
                <a:effectLst/>
                <a:uLnTx/>
                <a:uFillTx/>
                <a:latin typeface="Aptos" panose="02110004020202020204"/>
                <a:ea typeface="+mn-ea"/>
                <a:cs typeface="+mn-cs"/>
              </a:rPr>
              <a:t>Construction on Aylesbury Street is anticipated for June 2025 and will likely last 6-8 weeks.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2400" dirty="0">
              <a:solidFill>
                <a:srgbClr val="000000"/>
              </a:solidFill>
              <a:latin typeface="Aptos" panose="02110004020202020204"/>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srgbClr val="000000"/>
                </a:solidFill>
                <a:effectLst/>
                <a:uLnTx/>
                <a:uFillTx/>
                <a:latin typeface="Aptos" panose="02110004020202020204"/>
                <a:ea typeface="+mn-ea"/>
                <a:cs typeface="+mn-cs"/>
              </a:rPr>
              <a:t>Construction on Queensway is anticipated to commence in the summer, post the Bletchley Big Eat event.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2400" dirty="0">
              <a:solidFill>
                <a:srgbClr val="000000"/>
              </a:solidFill>
              <a:latin typeface="Aptos" panose="02110004020202020204"/>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srgbClr val="000000"/>
                </a:solidFill>
                <a:effectLst/>
                <a:uLnTx/>
                <a:uFillTx/>
                <a:latin typeface="Aptos" panose="02110004020202020204"/>
                <a:ea typeface="+mn-ea"/>
                <a:cs typeface="+mn-cs"/>
              </a:rPr>
              <a:t>Construction on Saxon Street is anticipated to commence in early 2026.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srgbClr val="000000"/>
              </a:solidFill>
              <a:effectLst/>
              <a:uLnTx/>
              <a:uFillTx/>
              <a:latin typeface="Aptos" panose="02110004020202020204"/>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800" b="0" i="0" u="none" strike="noStrike" kern="1200" cap="none" spc="0" normalizeH="0" baseline="0" noProof="0" dirty="0">
              <a:ln>
                <a:noFill/>
              </a:ln>
              <a:solidFill>
                <a:srgbClr val="000000"/>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a:ln>
                <a:noFill/>
              </a:ln>
              <a:solidFill>
                <a:srgbClr val="000000"/>
              </a:solidFill>
              <a:effectLst/>
              <a:uLnTx/>
              <a:uFillTx/>
              <a:latin typeface="Aptos" panose="02110004020202020204"/>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800" b="0" i="0" u="none" strike="noStrike" kern="1200" cap="none" spc="0" normalizeH="0" baseline="0" noProof="0" dirty="0">
              <a:ln>
                <a:noFill/>
              </a:ln>
              <a:solidFill>
                <a:srgbClr val="000000"/>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283609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0BCDB18-2385-AFDA-E9A4-D0F7C47C45D8}"/>
              </a:ext>
            </a:extLst>
          </p:cNvPr>
          <p:cNvSpPr txBox="1"/>
          <p:nvPr/>
        </p:nvSpPr>
        <p:spPr>
          <a:xfrm>
            <a:off x="2834151" y="5769872"/>
            <a:ext cx="6523698" cy="307777"/>
          </a:xfrm>
          <a:prstGeom prst="rect">
            <a:avLst/>
          </a:prstGeom>
          <a:noFill/>
        </p:spPr>
        <p:txBody>
          <a:bodyPr wrap="square" rtlCol="0">
            <a:spAutoFit/>
          </a:bodyPr>
          <a:lstStyle/>
          <a:p>
            <a:pPr algn="ctr"/>
            <a:r>
              <a:rPr lang="en-GB" sz="1400" b="1" dirty="0" err="1">
                <a:solidFill>
                  <a:srgbClr val="14390A"/>
                </a:solidFill>
                <a:effectLst/>
                <a:latin typeface="Poppins" pitchFamily="2" charset="77"/>
                <a:cs typeface="Poppins" pitchFamily="2" charset="77"/>
              </a:rPr>
              <a:t>Groundbreakingbletchleyandfenny.co.uk</a:t>
            </a:r>
            <a:endParaRPr lang="en-GB" sz="1400" b="1" dirty="0">
              <a:solidFill>
                <a:srgbClr val="14390A"/>
              </a:solidFill>
              <a:effectLst/>
              <a:latin typeface="Poppins" pitchFamily="2" charset="77"/>
              <a:cs typeface="Poppins" pitchFamily="2" charset="77"/>
            </a:endParaRPr>
          </a:p>
        </p:txBody>
      </p:sp>
    </p:spTree>
    <p:extLst>
      <p:ext uri="{BB962C8B-B14F-4D97-AF65-F5344CB8AC3E}">
        <p14:creationId xmlns:p14="http://schemas.microsoft.com/office/powerpoint/2010/main" val="3260484302"/>
      </p:ext>
    </p:extLst>
  </p:cSld>
  <p:clrMapOvr>
    <a:masterClrMapping/>
  </p:clrMapOvr>
</p:sld>
</file>

<file path=ppt/theme/theme1.xml><?xml version="1.0" encoding="utf-8"?>
<a:theme xmlns:a="http://schemas.openxmlformats.org/drawingml/2006/main" name="Office Theme">
  <a:themeElements>
    <a:clrScheme name="GBF Colours">
      <a:dk1>
        <a:srgbClr val="000000"/>
      </a:dk1>
      <a:lt1>
        <a:srgbClr val="FFFFFF"/>
      </a:lt1>
      <a:dk2>
        <a:srgbClr val="13390A"/>
      </a:dk2>
      <a:lt2>
        <a:srgbClr val="E8E8E8"/>
      </a:lt2>
      <a:accent1>
        <a:srgbClr val="13390A"/>
      </a:accent1>
      <a:accent2>
        <a:srgbClr val="31BEDF"/>
      </a:accent2>
      <a:accent3>
        <a:srgbClr val="4DB18E"/>
      </a:accent3>
      <a:accent4>
        <a:srgbClr val="FEC220"/>
      </a:accent4>
      <a:accent5>
        <a:srgbClr val="DDAAEC"/>
      </a:accent5>
      <a:accent6>
        <a:srgbClr val="74082C"/>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MKC Word Document" ma:contentTypeID="0x010100073DBBF460B4694388C550D7D3B13999005B9CE9B9921F1E4CA899C4C5129C6B79" ma:contentTypeVersion="10" ma:contentTypeDescription="MKC Branded Word Template Document" ma:contentTypeScope="" ma:versionID="72381781e833d1228259fe54b296a465">
  <xsd:schema xmlns:xsd="http://www.w3.org/2001/XMLSchema" xmlns:xs="http://www.w3.org/2001/XMLSchema" xmlns:p="http://schemas.microsoft.com/office/2006/metadata/properties" targetNamespace="http://schemas.microsoft.com/office/2006/metadata/properties" ma:root="true" ma:fieldsID="c032f31bce0c27f7c959937df3a44a27">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haredContentType xmlns="Microsoft.SharePoint.Taxonomy.ContentTypeSync" SourceId="ee73f336-9c49-41ab-9427-d263034a0100" ContentTypeId="0x010100073DBBF460B4694388C550D7D3B13999" PreviousValue="false"/>
</file>

<file path=customXml/itemProps1.xml><?xml version="1.0" encoding="utf-8"?>
<ds:datastoreItem xmlns:ds="http://schemas.openxmlformats.org/officeDocument/2006/customXml" ds:itemID="{DF076A43-40CC-4EE6-8AC9-EA75072E7AEB}">
  <ds:schemaRefs>
    <ds:schemaRef ds:uri="http://schemas.microsoft.com/sharepoint/v3/contenttype/forms"/>
  </ds:schemaRefs>
</ds:datastoreItem>
</file>

<file path=customXml/itemProps2.xml><?xml version="1.0" encoding="utf-8"?>
<ds:datastoreItem xmlns:ds="http://schemas.openxmlformats.org/officeDocument/2006/customXml" ds:itemID="{68957CCD-C9AD-4213-A1F4-54520C707C2E}">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B11E92AC-F231-434A-ACAC-CB1E8295F9E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4.xml><?xml version="1.0" encoding="utf-8"?>
<ds:datastoreItem xmlns:ds="http://schemas.openxmlformats.org/officeDocument/2006/customXml" ds:itemID="{6852973D-EA4F-4C55-9B44-319E7638CE6D}">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otalTime>729</TotalTime>
  <Words>1249</Words>
  <Application>Microsoft Office PowerPoint</Application>
  <PresentationFormat>Widescreen</PresentationFormat>
  <Paragraphs>109</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Abbie Hooton</dc:creator>
  <cp:lastModifiedBy>Darrel Canvin</cp:lastModifiedBy>
  <cp:revision>29</cp:revision>
  <dcterms:created xsi:type="dcterms:W3CDTF">2025-01-27T12:12:07Z</dcterms:created>
  <dcterms:modified xsi:type="dcterms:W3CDTF">2025-04-11T14:14:55Z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0x010100073DBBF460B4694388C550D7D3B13999005B9CE9B9921F1E4CA899C4C5129C6B79</vt:lpwstr>
  </property>
</Properties>
</file>