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70" r:id="rId7"/>
    <p:sldId id="263" r:id="rId8"/>
    <p:sldId id="266" r:id="rId9"/>
  </p:sldIdLst>
  <p:sldSz cx="12192000" cy="6858000"/>
  <p:notesSz cx="6888163" cy="100203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DF"/>
          </a:solidFill>
        </a:fill>
      </a:tcStyle>
    </a:wholeTbl>
    <a:band2H>
      <a:tcTxStyle/>
      <a:tcStyle>
        <a:tcBdr/>
        <a:fill>
          <a:solidFill>
            <a:srgbClr val="E6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AEAEA"/>
          </a:solidFill>
        </a:fill>
      </a:tcStyle>
    </a:wholeTbl>
    <a:band2H>
      <a:tcTxStyle/>
      <a:tcStyle>
        <a:tcBdr/>
        <a:fill>
          <a:solidFill>
            <a:srgbClr val="F5F5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</p:spPr>
        <p:txBody>
          <a:bodyPr lIns="96616" tIns="48308" rIns="96616" bIns="48308"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8422" y="4759643"/>
            <a:ext cx="5051320" cy="4509135"/>
          </a:xfrm>
          <a:prstGeom prst="rect">
            <a:avLst/>
          </a:prstGeom>
        </p:spPr>
        <p:txBody>
          <a:bodyPr lIns="96616" tIns="48308" rIns="96616" bIns="48308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ourwatch.org.uk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2" descr="Picture 12"/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-175261" y="-1139190"/>
            <a:ext cx="12542521" cy="125425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850" y="136525"/>
            <a:ext cx="1485900" cy="1485900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 6"/>
          <p:cNvSpPr/>
          <p:nvPr/>
        </p:nvSpPr>
        <p:spPr>
          <a:xfrm>
            <a:off x="0" y="6176962"/>
            <a:ext cx="12192000" cy="681038"/>
          </a:xfrm>
          <a:prstGeom prst="rect">
            <a:avLst/>
          </a:prstGeom>
          <a:solidFill>
            <a:schemeClr val="accent1"/>
          </a:solidFill>
          <a:ln w="10795">
            <a:solidFill>
              <a:srgbClr val="00757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TextBox 9"/>
          <p:cNvSpPr txBox="1"/>
          <p:nvPr/>
        </p:nvSpPr>
        <p:spPr>
          <a:xfrm>
            <a:off x="883919" y="6333173"/>
            <a:ext cx="497586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MAKING THIS A BETTER PLACE TO LIVE. TOGETHER</a:t>
            </a:r>
            <a:r>
              <a:rPr b="0"/>
              <a:t>.</a:t>
            </a:r>
          </a:p>
        </p:txBody>
      </p:sp>
      <p:sp>
        <p:nvSpPr>
          <p:cNvPr id="21" name="TextBox 10"/>
          <p:cNvSpPr txBox="1"/>
          <p:nvPr/>
        </p:nvSpPr>
        <p:spPr>
          <a:xfrm>
            <a:off x="10302239" y="6232207"/>
            <a:ext cx="1668781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defRPr>
            </a:lvl1pPr>
          </a:lstStyle>
          <a:p>
            <a:pPr>
              <a:defRPr>
                <a:solidFill>
                  <a:srgbClr val="0D0D0D"/>
                </a:solidFill>
                <a:uFillTx/>
              </a:defRPr>
            </a:pPr>
            <a:r>
              <a:rPr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ourwatch.org.uk</a:t>
            </a:r>
          </a:p>
        </p:txBody>
      </p:sp>
      <p:sp>
        <p:nvSpPr>
          <p:cNvPr id="22" name="TextBox 14"/>
          <p:cNvSpPr txBox="1"/>
          <p:nvPr/>
        </p:nvSpPr>
        <p:spPr>
          <a:xfrm>
            <a:off x="10256519" y="6567964"/>
            <a:ext cx="1668781" cy="22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1000" i="1"/>
            </a:lvl1pPr>
          </a:lstStyle>
          <a:p>
            <a:r>
              <a:t>CIO No: 1173349</a:t>
            </a:r>
          </a:p>
        </p:txBody>
      </p:sp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63168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1179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9710103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63168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9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457201"/>
            <a:ext cx="5263834" cy="540385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457201"/>
            <a:ext cx="5275263" cy="540385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ourwatch.org.uk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75261" y="-1139190"/>
            <a:ext cx="12542521" cy="125425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8" descr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10850" y="136525"/>
            <a:ext cx="1485900" cy="1485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6"/>
          <p:cNvSpPr/>
          <p:nvPr/>
        </p:nvSpPr>
        <p:spPr>
          <a:xfrm>
            <a:off x="0" y="6176962"/>
            <a:ext cx="12192000" cy="681038"/>
          </a:xfrm>
          <a:prstGeom prst="rect">
            <a:avLst/>
          </a:prstGeom>
          <a:solidFill>
            <a:schemeClr val="accent1"/>
          </a:solidFill>
          <a:ln w="10795">
            <a:solidFill>
              <a:srgbClr val="007575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xtBox 9"/>
          <p:cNvSpPr txBox="1"/>
          <p:nvPr/>
        </p:nvSpPr>
        <p:spPr>
          <a:xfrm>
            <a:off x="883919" y="6333173"/>
            <a:ext cx="497586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MAKING THIS A BETTER PLACE TO LIVE. TOGETHER</a:t>
            </a:r>
            <a:r>
              <a:rPr b="0"/>
              <a:t>.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10302239" y="6232207"/>
            <a:ext cx="1668781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2"/>
              </a:defRPr>
            </a:lvl1pPr>
          </a:lstStyle>
          <a:p>
            <a:pPr>
              <a:defRPr>
                <a:solidFill>
                  <a:srgbClr val="0D0D0D"/>
                </a:solidFill>
                <a:uFillTx/>
              </a:defRPr>
            </a:pPr>
            <a:r>
              <a:rPr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2"/>
              </a:rPr>
              <a:t>ourwatch.org.uk</a:t>
            </a:r>
          </a:p>
        </p:txBody>
      </p:sp>
      <p:sp>
        <p:nvSpPr>
          <p:cNvPr id="7" name="TextBox 14"/>
          <p:cNvSpPr txBox="1"/>
          <p:nvPr/>
        </p:nvSpPr>
        <p:spPr>
          <a:xfrm>
            <a:off x="10256519" y="6567964"/>
            <a:ext cx="1668781" cy="22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1000" i="1"/>
            </a:lvl1pPr>
          </a:lstStyle>
          <a:p>
            <a:r>
              <a:t>CIO No: 1173349</a:t>
            </a:r>
          </a:p>
        </p:txBody>
      </p:sp>
      <p:sp>
        <p:nvSpPr>
          <p:cNvPr id="8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9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hair@mknhwa.org.uk" TargetMode="External"/><Relationship Id="rId2" Type="http://schemas.openxmlformats.org/officeDocument/2006/relationships/hyperlink" Target="mailto:secretary@mknhwa.org.u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>
            <a:spLocks noGrp="1"/>
          </p:cNvSpPr>
          <p:nvPr>
            <p:ph type="ctrTitle"/>
          </p:nvPr>
        </p:nvSpPr>
        <p:spPr>
          <a:xfrm>
            <a:off x="1394690" y="803565"/>
            <a:ext cx="9273311" cy="2336801"/>
          </a:xfrm>
          <a:prstGeom prst="rect">
            <a:avLst/>
          </a:prstGeom>
        </p:spPr>
        <p:txBody>
          <a:bodyPr/>
          <a:lstStyle/>
          <a:p>
            <a:r>
              <a:rPr dirty="0"/>
              <a:t>Reinvigorating </a:t>
            </a:r>
            <a:r>
              <a:t>Neighbourhood</a:t>
            </a:r>
            <a:r>
              <a:rPr dirty="0"/>
              <a:t> Watch</a:t>
            </a:r>
          </a:p>
        </p:txBody>
      </p:sp>
      <p:sp>
        <p:nvSpPr>
          <p:cNvPr id="113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6"/>
            <a:ext cx="9144000" cy="198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defRPr sz="2600" b="1"/>
            </a:pPr>
            <a:r>
              <a:rPr dirty="0"/>
              <a:t>Milton Keynes &amp; District </a:t>
            </a:r>
            <a:r>
              <a:rPr dirty="0" err="1"/>
              <a:t>Neighbourhood</a:t>
            </a:r>
            <a:r>
              <a:rPr dirty="0"/>
              <a:t> Watch Association </a:t>
            </a:r>
          </a:p>
          <a:p>
            <a:pPr>
              <a:defRPr sz="2600" b="1"/>
            </a:pPr>
            <a:r>
              <a:rPr dirty="0"/>
              <a:t>Nick King</a:t>
            </a:r>
            <a:endParaRPr lang="en-GB" dirty="0"/>
          </a:p>
          <a:p>
            <a:pPr>
              <a:defRPr sz="2600" b="1"/>
            </a:pPr>
            <a:endParaRPr dirty="0"/>
          </a:p>
          <a:p>
            <a:pPr>
              <a:defRPr sz="2600" b="1"/>
            </a:pPr>
            <a:r>
              <a:rPr lang="en-GB" dirty="0"/>
              <a:t>Bletchley Park Area Residents Association</a:t>
            </a:r>
          </a:p>
          <a:p>
            <a:pPr>
              <a:defRPr sz="2600" b="1"/>
            </a:pPr>
            <a:r>
              <a:rPr lang="en-GB" dirty="0"/>
              <a:t>15</a:t>
            </a:r>
            <a:r>
              <a:rPr lang="en-GB" baseline="30000" dirty="0"/>
              <a:t>th</a:t>
            </a:r>
            <a:r>
              <a:rPr lang="en-GB" dirty="0"/>
              <a:t> April 2025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/>
        </p:nvSpPr>
        <p:spPr>
          <a:xfrm>
            <a:off x="826858" y="387807"/>
            <a:ext cx="9631681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/>
            </a:lvl1pPr>
          </a:lstStyle>
          <a:p>
            <a:r>
              <a:t>Background</a:t>
            </a:r>
          </a:p>
        </p:txBody>
      </p:sp>
      <p:sp>
        <p:nvSpPr>
          <p:cNvPr id="116" name="Subtitle 2"/>
          <p:cNvSpPr txBox="1">
            <a:spLocks noGrp="1"/>
          </p:cNvSpPr>
          <p:nvPr>
            <p:ph type="subTitle" idx="1"/>
          </p:nvPr>
        </p:nvSpPr>
        <p:spPr>
          <a:xfrm>
            <a:off x="838200" y="1540564"/>
            <a:ext cx="10515600" cy="4499876"/>
          </a:xfrm>
          <a:prstGeom prst="rect">
            <a:avLst/>
          </a:prstGeom>
        </p:spPr>
        <p:txBody>
          <a:bodyPr/>
          <a:lstStyle/>
          <a:p>
            <a:pPr marL="228600" indent="-228600" algn="l">
              <a:buSzPct val="100000"/>
              <a:buFont typeface="Arial"/>
              <a:buChar char="•"/>
              <a:defRPr sz="2700"/>
            </a:pPr>
            <a:r>
              <a:t>Launched in England in 1982</a:t>
            </a:r>
          </a:p>
          <a:p>
            <a:pPr marL="228600" indent="-228600" algn="l">
              <a:buSzPct val="100000"/>
              <a:buFont typeface="Arial"/>
              <a:buChar char="•"/>
              <a:defRPr sz="2700"/>
            </a:pPr>
            <a:r>
              <a:t>Four tier structure:</a:t>
            </a:r>
          </a:p>
          <a:p>
            <a:pPr algn="l">
              <a:buFont typeface="Arial"/>
              <a:defRPr sz="2700"/>
            </a:pPr>
            <a:r>
              <a:t>      i.   The national charity: Neighbourhood Watch Network</a:t>
            </a:r>
          </a:p>
          <a:p>
            <a:pPr algn="l">
              <a:buFont typeface="Arial"/>
              <a:defRPr sz="2700"/>
            </a:pPr>
            <a:r>
              <a:t>      ii   Force Area Associations based on Police Force areas</a:t>
            </a:r>
          </a:p>
          <a:p>
            <a:pPr algn="l">
              <a:buFont typeface="Arial"/>
              <a:defRPr sz="2700"/>
            </a:pPr>
            <a:r>
              <a:t>      iii. District &amp; Regional associations and groups</a:t>
            </a:r>
          </a:p>
          <a:p>
            <a:pPr algn="l">
              <a:buFont typeface="Arial"/>
              <a:defRPr sz="2700"/>
            </a:pPr>
            <a:r>
              <a:t>      iv. Grassroots groups or schemes: neighbourhood and community level</a:t>
            </a:r>
          </a:p>
          <a:p>
            <a:pPr>
              <a:buFont typeface="Arial"/>
              <a:defRPr sz="2800" b="1" i="1"/>
            </a:pPr>
            <a:endParaRPr/>
          </a:p>
          <a:p>
            <a:pPr>
              <a:buFont typeface="Arial"/>
              <a:defRPr sz="2800" b="1" i="1"/>
            </a:pPr>
            <a:r>
              <a:t>The largest crime prevention voluntary movement in England and Wales and has upwards of 2.3 million members.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/>
        </p:nvSpPr>
        <p:spPr>
          <a:xfrm>
            <a:off x="838199" y="365125"/>
            <a:ext cx="963168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/>
            </a:lvl1pPr>
          </a:lstStyle>
          <a:p>
            <a:r>
              <a:t>We are well known…!</a:t>
            </a:r>
          </a:p>
        </p:txBody>
      </p:sp>
      <p:pic>
        <p:nvPicPr>
          <p:cNvPr id="11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251" y="2096690"/>
            <a:ext cx="2482057" cy="2482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973" y="2136973"/>
            <a:ext cx="2584055" cy="25840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Today Logo RGB #FFE700.png" descr="Today Logo RGB #FFE7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9878" y="1763531"/>
            <a:ext cx="3148376" cy="31483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"/>
          <p:cNvSpPr txBox="1"/>
          <p:nvPr/>
        </p:nvSpPr>
        <p:spPr>
          <a:xfrm>
            <a:off x="838199" y="365125"/>
            <a:ext cx="963168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/>
            </a:lvl1pPr>
          </a:lstStyle>
          <a:p>
            <a:r>
              <a:t>However, we’ve work to do…</a:t>
            </a:r>
          </a:p>
        </p:txBody>
      </p:sp>
      <p:pic>
        <p:nvPicPr>
          <p:cNvPr id="124" name="Content Placeholder 8" descr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2623" y="1860053"/>
            <a:ext cx="3469484" cy="2602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767963" y="2774159"/>
            <a:ext cx="3543301" cy="2657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G_9182.jpeg" descr="IMG_918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8628" y="1813938"/>
            <a:ext cx="2893806" cy="28938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IMG_9086.jpeg" descr="IMG_908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1587" y="2337258"/>
            <a:ext cx="2893806" cy="28938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/>
          <p:cNvSpPr txBox="1"/>
          <p:nvPr/>
        </p:nvSpPr>
        <p:spPr>
          <a:xfrm>
            <a:off x="838199" y="365125"/>
            <a:ext cx="963168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/>
            </a:lvl1pPr>
          </a:lstStyle>
          <a:p>
            <a:r>
              <a:rPr lang="en-GB" dirty="0"/>
              <a:t>Our 3 steps to Neighbourhood Watch</a:t>
            </a:r>
            <a:endParaRPr dirty="0"/>
          </a:p>
        </p:txBody>
      </p:sp>
      <p:sp>
        <p:nvSpPr>
          <p:cNvPr id="130" name="Content Placeholder 2"/>
          <p:cNvSpPr txBox="1"/>
          <p:nvPr/>
        </p:nvSpPr>
        <p:spPr>
          <a:xfrm>
            <a:off x="838200" y="1489453"/>
            <a:ext cx="10515600" cy="4349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C81B7-C58B-72F4-DB6F-C88368FB9287}"/>
              </a:ext>
            </a:extLst>
          </p:cNvPr>
          <p:cNvSpPr txBox="1"/>
          <p:nvPr/>
        </p:nvSpPr>
        <p:spPr>
          <a:xfrm>
            <a:off x="990600" y="1641853"/>
            <a:ext cx="10515600" cy="4349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dirty="0"/>
              <a:t>We </a:t>
            </a:r>
            <a:r>
              <a:rPr lang="en-GB" dirty="0"/>
              <a:t>want neighbours to come together to create safer, stronger and active communities.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800"/>
            </a:pPr>
            <a:r>
              <a:rPr dirty="0"/>
              <a:t>  Sign-up to </a:t>
            </a:r>
            <a:r>
              <a:rPr b="1" dirty="0"/>
              <a:t>Thames Valley Police Alerts</a:t>
            </a:r>
            <a:r>
              <a:rPr b="1" i="1" dirty="0"/>
              <a:t> </a:t>
            </a:r>
            <a:r>
              <a:rPr dirty="0"/>
              <a:t>via </a:t>
            </a:r>
            <a:r>
              <a:rPr b="1" u="sng" dirty="0"/>
              <a:t>ourwatch.org.uk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800"/>
            </a:pPr>
            <a:r>
              <a:rPr dirty="0"/>
              <a:t>  Do the postcode search and join a group </a:t>
            </a:r>
            <a:r>
              <a:rPr lang="en-GB" dirty="0"/>
              <a:t>if there’s one where you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800"/>
            </a:pPr>
            <a:r>
              <a:rPr lang="en-GB" dirty="0"/>
              <a:t>        live.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AutoNum type="arabicPeriod" startAt="3"/>
              <a:defRPr sz="2800"/>
            </a:pPr>
            <a:r>
              <a:rPr lang="en-GB" dirty="0"/>
              <a:t>  If no local group, you can apply to start your own…..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 sz="2800"/>
            </a:pPr>
            <a:endParaRPr lang="en-GB" sz="1200" i="1" dirty="0"/>
          </a:p>
          <a:p>
            <a:pPr algn="ctr">
              <a:lnSpc>
                <a:spcPct val="90000"/>
              </a:lnSpc>
              <a:spcBef>
                <a:spcPts val="1000"/>
              </a:spcBef>
              <a:defRPr sz="2800"/>
            </a:pPr>
            <a:r>
              <a:rPr lang="en-GB" i="1" dirty="0"/>
              <a:t>We have over 210 volunteer Watch schemes across Milton Keynes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 sz="2800"/>
            </a:pPr>
            <a:r>
              <a:rPr lang="en-GB" i="1" dirty="0"/>
              <a:t>so you are in good company!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AutoNum type="arabicPeriod" startAt="3"/>
              <a:defRPr sz="2800"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09402-2BB2-B9FA-E4EB-008490788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1">
            <a:extLst>
              <a:ext uri="{FF2B5EF4-FFF2-40B4-BE49-F238E27FC236}">
                <a16:creationId xmlns:a16="http://schemas.microsoft.com/office/drawing/2014/main" id="{17F8B619-79E7-8EC7-3C7A-5F374C4666D2}"/>
              </a:ext>
            </a:extLst>
          </p:cNvPr>
          <p:cNvSpPr txBox="1"/>
          <p:nvPr/>
        </p:nvSpPr>
        <p:spPr>
          <a:xfrm>
            <a:off x="838199" y="365125"/>
            <a:ext cx="963168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/>
            </a:lvl1pPr>
          </a:lstStyle>
          <a:p>
            <a:r>
              <a:rPr lang="en-GB" dirty="0"/>
              <a:t>What’s involved with running a scheme?</a:t>
            </a:r>
            <a:endParaRPr dirty="0"/>
          </a:p>
        </p:txBody>
      </p:sp>
      <p:sp>
        <p:nvSpPr>
          <p:cNvPr id="130" name="Content Placeholder 2">
            <a:extLst>
              <a:ext uri="{FF2B5EF4-FFF2-40B4-BE49-F238E27FC236}">
                <a16:creationId xmlns:a16="http://schemas.microsoft.com/office/drawing/2014/main" id="{502559F8-6847-4601-9FDA-B41E4E2F1DB0}"/>
              </a:ext>
            </a:extLst>
          </p:cNvPr>
          <p:cNvSpPr txBox="1"/>
          <p:nvPr/>
        </p:nvSpPr>
        <p:spPr>
          <a:xfrm>
            <a:off x="304801" y="1489453"/>
            <a:ext cx="11342254" cy="4349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dirty="0"/>
              <a:t>      (</a:t>
            </a:r>
            <a:r>
              <a:rPr dirty="0" err="1"/>
              <a:t>i</a:t>
            </a:r>
            <a:r>
              <a:rPr dirty="0"/>
              <a:t>)    </a:t>
            </a:r>
            <a:r>
              <a:rPr lang="en-GB" dirty="0"/>
              <a:t>On </a:t>
            </a:r>
            <a:r>
              <a:rPr b="1" u="sng" dirty="0"/>
              <a:t>ourwatch.org.uk</a:t>
            </a:r>
            <a:r>
              <a:rPr lang="en-GB" b="1" dirty="0"/>
              <a:t> </a:t>
            </a:r>
            <a:r>
              <a:rPr lang="en-GB" dirty="0"/>
              <a:t>name and map your scheme and submit.</a:t>
            </a:r>
            <a:endParaRPr dirty="0"/>
          </a:p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dirty="0"/>
              <a:t>      (ii)   </a:t>
            </a:r>
            <a:r>
              <a:rPr lang="en-GB" dirty="0"/>
              <a:t>This messages the Association: a team member visits you to talk it 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lang="en-GB" dirty="0"/>
              <a:t>               through. 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lang="en-GB" dirty="0"/>
              <a:t>      (iii)  Once you and your scheme are approved, it becomes visible on the website.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800"/>
            </a:pPr>
            <a:r>
              <a:rPr lang="en-GB" dirty="0"/>
              <a:t>              [Note: your contact details are not shown. Nor can members see you or     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800"/>
            </a:pPr>
            <a:r>
              <a:rPr lang="en-GB" dirty="0"/>
              <a:t>               other members, only you as the coordinator can see data.] 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lang="en-GB" dirty="0"/>
              <a:t>      (iv)  As coordinator you receive for your community/households </a:t>
            </a:r>
            <a:r>
              <a:rPr lang="en-GB" b="1" dirty="0"/>
              <a:t>free</a:t>
            </a:r>
            <a:r>
              <a:rPr lang="en-GB" dirty="0"/>
              <a:t>    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lang="en-GB" dirty="0"/>
              <a:t>              membership leaflets, </a:t>
            </a:r>
            <a:r>
              <a:rPr lang="en-GB" dirty="0" err="1"/>
              <a:t>hi-viz</a:t>
            </a:r>
            <a:r>
              <a:rPr lang="en-GB" dirty="0"/>
              <a:t> street-signs, stickers, crime prevention 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lang="en-GB" dirty="0"/>
              <a:t>              literature, etc. 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lang="en-GB" dirty="0"/>
              <a:t>      (v)   Your local Police will email you a welcome and their contact information. 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/>
              <a:defRPr sz="2800"/>
            </a:pPr>
            <a:r>
              <a:rPr lang="en-GB" dirty="0"/>
              <a:t> </a:t>
            </a:r>
            <a:r>
              <a:rPr dirty="0"/>
              <a:t>     (v</a:t>
            </a:r>
            <a:r>
              <a:rPr lang="en-GB" dirty="0" err="1"/>
              <a:t>i</a:t>
            </a:r>
            <a:r>
              <a:rPr dirty="0"/>
              <a:t>) </a:t>
            </a:r>
            <a:r>
              <a:rPr lang="en-GB" dirty="0"/>
              <a:t> </a:t>
            </a:r>
            <a:r>
              <a:rPr dirty="0"/>
              <a:t>Encourage </a:t>
            </a:r>
            <a:r>
              <a:rPr lang="en-GB" dirty="0"/>
              <a:t>to </a:t>
            </a:r>
            <a:r>
              <a:rPr dirty="0"/>
              <a:t>link with </a:t>
            </a:r>
            <a:r>
              <a:rPr lang="en-GB" dirty="0"/>
              <a:t>your </a:t>
            </a:r>
            <a:r>
              <a:rPr dirty="0"/>
              <a:t>Town/Parish Council </a:t>
            </a:r>
            <a:r>
              <a:rPr lang="en-GB" dirty="0"/>
              <a:t>and social media channels.</a:t>
            </a:r>
            <a:r>
              <a:rPr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4815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ishermead"/>
          <p:cNvSpPr txBox="1">
            <a:spLocks noGrp="1"/>
          </p:cNvSpPr>
          <p:nvPr>
            <p:ph type="ctrTitle"/>
          </p:nvPr>
        </p:nvSpPr>
        <p:spPr>
          <a:xfrm>
            <a:off x="838199" y="365125"/>
            <a:ext cx="9631682" cy="1325563"/>
          </a:xfrm>
          <a:prstGeom prst="rect">
            <a:avLst/>
          </a:prstGeom>
        </p:spPr>
        <p:txBody>
          <a:bodyPr anchor="ctr"/>
          <a:lstStyle>
            <a:lvl1pPr algn="l">
              <a:defRPr sz="4400"/>
            </a:lvl1pPr>
          </a:lstStyle>
          <a:p>
            <a:r>
              <a:rPr lang="en-GB" dirty="0" err="1"/>
              <a:t>Fishermead</a:t>
            </a:r>
            <a:endParaRPr dirty="0"/>
          </a:p>
        </p:txBody>
      </p:sp>
      <p:pic>
        <p:nvPicPr>
          <p:cNvPr id="142" name="unknown.pdf" descr="unknow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86" y="1462780"/>
            <a:ext cx="3060192" cy="4327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DSC05278.JPG" descr="DSC052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014" y="214848"/>
            <a:ext cx="6240501" cy="35070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DSC05280.JPG" descr="DSC0528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476" y="2336210"/>
            <a:ext cx="3889048" cy="21855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Pic Fishermead 240524.jpg" descr="Pic Fishermead 240524.jpg"/>
          <p:cNvPicPr>
            <a:picLocks noChangeAspect="1"/>
          </p:cNvPicPr>
          <p:nvPr/>
        </p:nvPicPr>
        <p:blipFill>
          <a:blip r:embed="rId5"/>
          <a:srcRect l="2498" t="10803" r="19107" b="10803"/>
          <a:stretch>
            <a:fillRect/>
          </a:stretch>
        </p:blipFill>
        <p:spPr>
          <a:xfrm>
            <a:off x="3868296" y="3358196"/>
            <a:ext cx="3060370" cy="22952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 Fishermead 2 240524.jpg" descr="Pic Fishermead 2 240524.jpg"/>
          <p:cNvPicPr>
            <a:picLocks noChangeAspect="1"/>
          </p:cNvPicPr>
          <p:nvPr/>
        </p:nvPicPr>
        <p:blipFill>
          <a:blip r:embed="rId6"/>
          <a:srcRect l="6673" t="1464" r="6764" b="14256"/>
          <a:stretch>
            <a:fillRect/>
          </a:stretch>
        </p:blipFill>
        <p:spPr>
          <a:xfrm>
            <a:off x="6695849" y="3510583"/>
            <a:ext cx="3113814" cy="22737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ontact us"/>
          <p:cNvSpPr txBox="1">
            <a:spLocks noGrp="1"/>
          </p:cNvSpPr>
          <p:nvPr>
            <p:ph type="ctrTitle"/>
          </p:nvPr>
        </p:nvSpPr>
        <p:spPr>
          <a:xfrm>
            <a:off x="838199" y="365125"/>
            <a:ext cx="9631682" cy="1325563"/>
          </a:xfrm>
          <a:prstGeom prst="rect">
            <a:avLst/>
          </a:prstGeom>
        </p:spPr>
        <p:txBody>
          <a:bodyPr anchor="ctr"/>
          <a:lstStyle>
            <a:lvl1pPr algn="l">
              <a:defRPr sz="4400"/>
            </a:lvl1pPr>
          </a:lstStyle>
          <a:p>
            <a:r>
              <a:rPr dirty="0"/>
              <a:t>Contact</a:t>
            </a:r>
            <a:r>
              <a:rPr lang="en-GB" dirty="0"/>
              <a:t>:</a:t>
            </a:r>
            <a:endParaRPr dirty="0"/>
          </a:p>
        </p:txBody>
      </p:sp>
      <p:sp>
        <p:nvSpPr>
          <p:cNvPr id="159" name="Steve Lazell"/>
          <p:cNvSpPr txBox="1"/>
          <p:nvPr/>
        </p:nvSpPr>
        <p:spPr>
          <a:xfrm>
            <a:off x="838200" y="4173338"/>
            <a:ext cx="10515600" cy="94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ctr">
              <a:lnSpc>
                <a:spcPct val="90000"/>
              </a:lnSpc>
              <a:spcBef>
                <a:spcPts val="1000"/>
              </a:spcBef>
              <a:defRPr sz="46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endParaRPr dirty="0"/>
          </a:p>
        </p:txBody>
      </p:sp>
      <p:sp>
        <p:nvSpPr>
          <p:cNvPr id="161" name="secretary@mknhwa.org.uk"/>
          <p:cNvSpPr txBox="1"/>
          <p:nvPr/>
        </p:nvSpPr>
        <p:spPr>
          <a:xfrm>
            <a:off x="913015" y="3868905"/>
            <a:ext cx="10515600" cy="94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ctr">
              <a:lnSpc>
                <a:spcPct val="90000"/>
              </a:lnSpc>
              <a:spcBef>
                <a:spcPts val="1000"/>
              </a:spcBef>
              <a:defRPr sz="25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Montserrat Bold"/>
                <a:ea typeface="Montserrat Bold"/>
                <a:cs typeface="Montserrat Bold"/>
                <a:sym typeface="Montserrat Bold"/>
                <a:hlinkClick r:id="rId2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endParaRPr u="sng" dirty="0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2"/>
            </a:endParaRPr>
          </a:p>
        </p:txBody>
      </p:sp>
      <p:sp>
        <p:nvSpPr>
          <p:cNvPr id="162" name="Nick King"/>
          <p:cNvSpPr txBox="1"/>
          <p:nvPr/>
        </p:nvSpPr>
        <p:spPr>
          <a:xfrm>
            <a:off x="838200" y="1765584"/>
            <a:ext cx="10515600" cy="1409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ctr">
              <a:lnSpc>
                <a:spcPct val="90000"/>
              </a:lnSpc>
              <a:spcBef>
                <a:spcPts val="1000"/>
              </a:spcBef>
              <a:defRPr sz="46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endParaRPr lang="en-GB" dirty="0"/>
          </a:p>
          <a:p>
            <a:r>
              <a:rPr dirty="0">
                <a:latin typeface="+mn-lt"/>
              </a:rPr>
              <a:t>Nick King</a:t>
            </a:r>
          </a:p>
        </p:txBody>
      </p:sp>
      <p:sp>
        <p:nvSpPr>
          <p:cNvPr id="163" name="Chair, Milton Keynes Neighbourhood Watch Association"/>
          <p:cNvSpPr txBox="1"/>
          <p:nvPr/>
        </p:nvSpPr>
        <p:spPr>
          <a:xfrm>
            <a:off x="838199" y="3144130"/>
            <a:ext cx="10515600" cy="94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ctr">
              <a:lnSpc>
                <a:spcPct val="90000"/>
              </a:lnSpc>
              <a:spcBef>
                <a:spcPts val="1000"/>
              </a:spcBef>
              <a:defRPr sz="25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endParaRPr lang="en-GB" dirty="0"/>
          </a:p>
          <a:p>
            <a:r>
              <a:rPr sz="2800" dirty="0">
                <a:latin typeface="+mn-lt"/>
              </a:rPr>
              <a:t>Chair, Milton Keynes </a:t>
            </a:r>
            <a:r>
              <a:rPr sz="2800" dirty="0" err="1">
                <a:latin typeface="+mn-lt"/>
              </a:rPr>
              <a:t>Neighbourhood</a:t>
            </a:r>
            <a:r>
              <a:rPr sz="2800" dirty="0">
                <a:latin typeface="+mn-lt"/>
              </a:rPr>
              <a:t> Watch Association</a:t>
            </a:r>
          </a:p>
        </p:txBody>
      </p:sp>
      <p:sp>
        <p:nvSpPr>
          <p:cNvPr id="164" name="chair@mknhwa.org.uk"/>
          <p:cNvSpPr txBox="1"/>
          <p:nvPr/>
        </p:nvSpPr>
        <p:spPr>
          <a:xfrm>
            <a:off x="838199" y="3175048"/>
            <a:ext cx="10515600" cy="94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ctr">
              <a:lnSpc>
                <a:spcPct val="90000"/>
              </a:lnSpc>
              <a:spcBef>
                <a:spcPts val="1000"/>
              </a:spcBef>
              <a:defRPr sz="25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Montserrat Bold"/>
                <a:ea typeface="Montserrat Bold"/>
                <a:cs typeface="Montserrat Bold"/>
                <a:sym typeface="Montserrat Bold"/>
                <a:hlinkClick r:id="rId3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endParaRPr lang="en-GB" u="sng" dirty="0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3"/>
            </a:endParaRPr>
          </a:p>
          <a:p>
            <a:pPr>
              <a:defRPr u="none">
                <a:solidFill>
                  <a:srgbClr val="000000"/>
                </a:solidFill>
                <a:uFillTx/>
              </a:defRPr>
            </a:pPr>
            <a:endParaRPr lang="en-GB" u="sng" dirty="0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3"/>
            </a:endParaRPr>
          </a:p>
          <a:p>
            <a:pPr>
              <a:defRPr u="none">
                <a:solidFill>
                  <a:srgbClr val="000000"/>
                </a:solidFill>
                <a:uFillTx/>
              </a:defRPr>
            </a:pPr>
            <a:endParaRPr lang="en-GB" u="sng" dirty="0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3"/>
            </a:endParaRPr>
          </a:p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chair@mknhwa.org.uk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1A1"/>
      </a:accent1>
      <a:accent2>
        <a:srgbClr val="FFE700"/>
      </a:accent2>
      <a:accent3>
        <a:srgbClr val="C4C4C4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079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079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1A1"/>
      </a:accent1>
      <a:accent2>
        <a:srgbClr val="FFE700"/>
      </a:accent2>
      <a:accent3>
        <a:srgbClr val="C4C4C4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079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079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362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Reinvigorating Neighbourhood Watch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Fishermead</vt:lpstr>
      <vt:lpstr>Contact: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Nick King</dc:creator>
  <cp:lastModifiedBy>Nick King</cp:lastModifiedBy>
  <cp:revision>11</cp:revision>
  <cp:lastPrinted>2024-06-23T11:19:36Z</cp:lastPrinted>
  <dcterms:modified xsi:type="dcterms:W3CDTF">2025-04-10T14:25:34Z</dcterms:modified>
</cp:coreProperties>
</file>