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5" r:id="rId3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3E5"/>
    <a:srgbClr val="BEF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 autoAdjust="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9F40E-C78D-4ECD-B5DB-43C9CA994087}" type="datetimeFigureOut">
              <a:rPr lang="en-GB" smtClean="0"/>
              <a:t>30/08/2025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AC65E-3F56-477D-B3E1-9DCAE30009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439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AC65E-3F56-477D-B3E1-9DCAE30009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31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237C-1DE5-60FD-8FE8-88E93B591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B32BBA-AB3B-4D23-D34C-FDFAF291E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202B1D-738A-2390-AFCB-CA06EDDF47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12C20-9F5F-302B-D5B9-AFB18F335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AC65E-3F56-477D-B3E1-9DCAE300096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430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C16B2-B50A-4CFB-95B2-CB0D1079F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57BDE-EFFD-398C-857E-DF67F5C4CB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648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B7DE6-9A6C-CF37-C4C6-652E4B2A4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6A0EDC-0558-4937-13F0-0FF3F7B49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3AE64D8-8BE0-299D-9BBE-65D2F5CFEA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F383BEF-9B4F-6468-40E7-3DB6ED49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9" name="Picture 8" descr="A silhouette of a building&#10;&#10;AI-generated content may be incorrect.">
            <a:extLst>
              <a:ext uri="{FF2B5EF4-FFF2-40B4-BE49-F238E27FC236}">
                <a16:creationId xmlns:a16="http://schemas.microsoft.com/office/drawing/2014/main" id="{23DA5AF7-95C1-92E7-532E-76C8CD9C9C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2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696339-07C3-A9BF-1D5D-DABE61D665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35462C-7917-9B5D-5E6F-A5637549A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33C5CB4-3E15-50B5-DBC6-B55ED838CA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40B5CF-D483-2DC6-5ED9-69DF6675C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9" name="Picture 8" descr="A silhouette of a building&#10;&#10;AI-generated content may be incorrect.">
            <a:extLst>
              <a:ext uri="{FF2B5EF4-FFF2-40B4-BE49-F238E27FC236}">
                <a16:creationId xmlns:a16="http://schemas.microsoft.com/office/drawing/2014/main" id="{971EC579-299C-7923-CD94-A74347FDE5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93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2BCD32-990A-6346-FD7F-6AAE674D6B0A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C5E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B79F2D-3174-6864-7534-E2D314DEC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EEFAB-251A-3BC2-B629-F213EC5F8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A50A973-19D5-B97A-0425-162723D6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D937E0F-28F3-7D91-7E84-68913499D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9" name="Picture 8" descr="A silhouette of a building&#10;&#10;AI-generated content may be incorrect.">
            <a:extLst>
              <a:ext uri="{FF2B5EF4-FFF2-40B4-BE49-F238E27FC236}">
                <a16:creationId xmlns:a16="http://schemas.microsoft.com/office/drawing/2014/main" id="{DFAC663D-7C91-DA7B-88B6-3E634B815E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0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90C73A-32BA-C1DA-CA12-86E05EB96452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C5E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53282E-5DED-74F2-77FB-97EC7F017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670E4-16E2-9880-F6F1-80DD4C54C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3548D9-1472-C0CF-854D-A71A39A53D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95F3FF7-CB20-302E-B92F-6E556F625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9" name="Picture 8" descr="A silhouette of a building&#10;&#10;AI-generated content may be incorrect.">
            <a:extLst>
              <a:ext uri="{FF2B5EF4-FFF2-40B4-BE49-F238E27FC236}">
                <a16:creationId xmlns:a16="http://schemas.microsoft.com/office/drawing/2014/main" id="{D0F6C2D7-31B0-44E7-6CD6-4C105BAF5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848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595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9A5880-7E0D-C14F-3E22-3D6ADDB5E9C3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C5E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D22759-0C9A-DD8A-A697-0555644E1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DA2DB-765D-A03D-7DB3-93FCD345B4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6A717-38D7-4E79-3F07-287D9FAA8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9F6BBC5-3FA2-E845-EE44-4A27374646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85C0442-7F1E-191E-A343-E2F4188CD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10" name="Picture 9" descr="A silhouette of a building&#10;&#10;AI-generated content may be incorrect.">
            <a:extLst>
              <a:ext uri="{FF2B5EF4-FFF2-40B4-BE49-F238E27FC236}">
                <a16:creationId xmlns:a16="http://schemas.microsoft.com/office/drawing/2014/main" id="{2D0CFF23-76BF-78CC-31D2-C4F0C7CCAE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0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41EBAD3-DACC-0E2B-544D-3FE111469660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C5E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882BBF-2A31-7BAF-064B-D6D8F4BB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C0E8E-A470-BEF6-6607-DF58B20C3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DCC9B-1C01-15D3-7157-59025D2B3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F4915C-CE59-E46B-4E51-466F2E3AE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AD9201-1C71-20D9-14E4-D8679B62C5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C07DCD3-066A-9DEA-12E1-ECC4D5B60B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49DF3F3-E1E4-5AE5-8AF7-2EB9B163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12" name="Picture 11" descr="A silhouette of a building&#10;&#10;AI-generated content may be incorrect.">
            <a:extLst>
              <a:ext uri="{FF2B5EF4-FFF2-40B4-BE49-F238E27FC236}">
                <a16:creationId xmlns:a16="http://schemas.microsoft.com/office/drawing/2014/main" id="{B3EF3925-DC3B-967E-4C26-69EDE09391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72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0BD4A-8C58-ABB6-3377-79098675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6712627-EBAA-319B-133E-686743B57C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CEFAABC-E90E-6060-A5A5-1B450063C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8" name="Picture 7" descr="A silhouette of a building&#10;&#10;AI-generated content may be incorrect.">
            <a:extLst>
              <a:ext uri="{FF2B5EF4-FFF2-40B4-BE49-F238E27FC236}">
                <a16:creationId xmlns:a16="http://schemas.microsoft.com/office/drawing/2014/main" id="{B449FA8F-24E4-047A-D8C7-54127E6259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5DE5E1-C089-9A7B-A2AE-9BB309FF74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1DF2E9-ACBC-1812-52F4-01FFDC83D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7" name="Picture 6" descr="A silhouette of a building&#10;&#10;AI-generated content may be incorrect.">
            <a:extLst>
              <a:ext uri="{FF2B5EF4-FFF2-40B4-BE49-F238E27FC236}">
                <a16:creationId xmlns:a16="http://schemas.microsoft.com/office/drawing/2014/main" id="{5A9665F2-D957-7E4D-3F02-1E4CEF2AF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64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2F81B-1BD6-1383-5303-2A3C37E0A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1BAF2-0602-F94D-EEF9-A5D0746A0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77F0E-AFE2-E5E4-A998-5123546FA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D97FC96-3529-84D5-88A3-15AE15B955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A8DBC1C-91C6-058B-7EE0-30162A2BD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10" name="Picture 9" descr="A silhouette of a building&#10;&#10;AI-generated content may be incorrect.">
            <a:extLst>
              <a:ext uri="{FF2B5EF4-FFF2-40B4-BE49-F238E27FC236}">
                <a16:creationId xmlns:a16="http://schemas.microsoft.com/office/drawing/2014/main" id="{DB5CEF11-7E5B-A533-B279-EAEE163568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4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4B57D-D96F-D3D0-84E6-EE0D65771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D2F91F-6851-2720-303E-7AF4177B0B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B4536-8528-A74E-20D3-230C56AB6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6E3125B-6D6B-5C84-6A95-23EB3F87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15/04/2025</a:t>
            </a:r>
            <a:endParaRPr lang="en-GB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87D14A5-3E4F-C899-13BB-1612224DF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BPARA Annual Meeting 2025</a:t>
            </a:r>
          </a:p>
        </p:txBody>
      </p:sp>
      <p:pic>
        <p:nvPicPr>
          <p:cNvPr id="10" name="Picture 9" descr="A silhouette of a building&#10;&#10;AI-generated content may be incorrect.">
            <a:extLst>
              <a:ext uri="{FF2B5EF4-FFF2-40B4-BE49-F238E27FC236}">
                <a16:creationId xmlns:a16="http://schemas.microsoft.com/office/drawing/2014/main" id="{7F60336B-51A8-BEEC-3FB9-EFDC1D01A8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984" y="5800420"/>
            <a:ext cx="2337816" cy="99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0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6C60E9-D933-4A55-3F1A-F7EECC568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DEAED-F506-1618-6092-DA94F5343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4C7D1C-5B38-2A69-F0FC-BF1A333809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15/04/2025</a:t>
            </a:r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0567DAC-E5AE-4454-037A-A124FAEC0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BPARA Annual Meeting 2025</a:t>
            </a:r>
          </a:p>
        </p:txBody>
      </p:sp>
    </p:spTree>
    <p:extLst>
      <p:ext uri="{BB962C8B-B14F-4D97-AF65-F5344CB8AC3E}">
        <p14:creationId xmlns:p14="http://schemas.microsoft.com/office/powerpoint/2010/main" val="87165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1BD86-C938-9D7D-2593-5B4483345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20mph Speed Limits and Traffic Calming Measures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7498-92DF-4655-D5A8-2DB41CC3E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700" dirty="0"/>
              <a:t>West Bletchley Council (WBC) discussed the implementation of 20-mph zones, initially for the Saints Estate.</a:t>
            </a:r>
          </a:p>
          <a:p>
            <a:r>
              <a:rPr lang="en-GB" sz="1700" dirty="0"/>
              <a:t>MKCC carried out speed and volume surveys and forwarded data – Critical Velocity and Average Speed – to WBC.</a:t>
            </a:r>
          </a:p>
          <a:p>
            <a:r>
              <a:rPr lang="en-GB" sz="1700" dirty="0"/>
              <a:t>To consider enforcement, the trigger point must be above 35mph on a 30mph road. Data showed that the Critical Velocity and Average Speed is not met in most areas.</a:t>
            </a:r>
          </a:p>
          <a:p>
            <a:r>
              <a:rPr lang="en-GB" sz="1700" dirty="0"/>
              <a:t>20mph zones are self-enforcing - the police do not enforce 20mph zones. </a:t>
            </a:r>
          </a:p>
          <a:p>
            <a:r>
              <a:rPr lang="en-GB" sz="1700" dirty="0"/>
              <a:t>To proceed, MKCC would require all West Bletchley roads to be 20mph zones. The MKCC preferred method for traffic calming is road humps.</a:t>
            </a:r>
          </a:p>
          <a:p>
            <a:r>
              <a:rPr lang="en-GB" sz="1700" dirty="0"/>
              <a:t>WBC decided not to proceed further with the 20mph speed limits implementation process, based on the evidence of the data which indicates there is not a significant speeding problem in the parish.</a:t>
            </a:r>
          </a:p>
          <a:p>
            <a:r>
              <a:rPr lang="en-GB" sz="1700" dirty="0"/>
              <a:t>The Parking Education Officer will continue to work with schools and use the Speed Indicating Devices (SID) to improve road safety in the parish.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GB" altLang="en-US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A8F2F-12BF-C050-9262-805266A1C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28/08/2025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A28F4-033E-7E3B-D258-CF291ADC2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BPARA Meeting</a:t>
            </a:r>
          </a:p>
        </p:txBody>
      </p:sp>
    </p:spTree>
    <p:extLst>
      <p:ext uri="{BB962C8B-B14F-4D97-AF65-F5344CB8AC3E}">
        <p14:creationId xmlns:p14="http://schemas.microsoft.com/office/powerpoint/2010/main" val="413664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AB8D5-496A-C5CE-C484-A50DEB701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7C6E4-D2DD-DFCC-D5F0-EDF8D86A1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/>
              <a:t>Community Speedwatch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D6DFA-A8A0-DE1F-EDC3-5A4D478D6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2768"/>
            <a:ext cx="10515600" cy="4604195"/>
          </a:xfrm>
        </p:spPr>
        <p:txBody>
          <a:bodyPr>
            <a:normAutofit/>
          </a:bodyPr>
          <a:lstStyle/>
          <a:p>
            <a:r>
              <a:rPr lang="en-GB" sz="1700" dirty="0"/>
              <a:t>West Bletchley residents may wish to set up a </a:t>
            </a:r>
            <a:r>
              <a:rPr lang="en-GB" sz="1700" b="1" dirty="0"/>
              <a:t>Community Speedwatch UK scheme</a:t>
            </a:r>
            <a:r>
              <a:rPr lang="en-GB" sz="1700" dirty="0"/>
              <a:t> - not restricted to BPARA members only.</a:t>
            </a:r>
          </a:p>
          <a:p>
            <a:r>
              <a:rPr lang="en-GB" sz="1700" dirty="0"/>
              <a:t>Water Eaton and Fenny Stratford Residents Associations already part of a scheme, they work together and share equipment.</a:t>
            </a:r>
          </a:p>
          <a:p>
            <a:r>
              <a:rPr lang="en-GB" sz="1700" dirty="0"/>
              <a:t>Online training is required – topics are in an easy-to-understand eLearning format with quiz at the end (can be retaken until all questions answered correctly).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1800" dirty="0"/>
              <a:t>Speeding drivers are identified and contacted, initially with letter explaining risks and consequences of dangerous behaviour.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1800" dirty="0"/>
              <a:t>Repeat offenders visited by the police, irrespective of where they live as Community Speedwatch (CSW) Online operates nationally. Enforcement and criminal prosecution for persistent offenders.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1800" dirty="0"/>
              <a:t>Speedwatch areas agreed with police, and sessions arranged to suit the Speedwatch group – maybe 1- 2 hours, usually once per month, weather conditions permitting!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3D2D3-CFAD-723D-9C53-2E433B611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28/08/2025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0B3D7-4A34-DBF1-1132-9FF838B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BPARA Meeting</a:t>
            </a:r>
          </a:p>
        </p:txBody>
      </p:sp>
    </p:spTree>
    <p:extLst>
      <p:ext uri="{BB962C8B-B14F-4D97-AF65-F5344CB8AC3E}">
        <p14:creationId xmlns:p14="http://schemas.microsoft.com/office/powerpoint/2010/main" val="215852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0" id="{FD0834AE-1AE9-4D71-BE50-7AC03525E605}" vid="{15DE24B0-3042-4ECF-8A03-182996C18B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BPARA</Template>
  <TotalTime>0</TotalTime>
  <Words>333</Words>
  <Application>Microsoft Office PowerPoint</Application>
  <PresentationFormat>Widescreen</PresentationFormat>
  <Paragraphs>21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Wingdings</vt:lpstr>
      <vt:lpstr>Office Theme</vt:lpstr>
      <vt:lpstr>20mph Speed Limits and Traffic Calming Measures</vt:lpstr>
      <vt:lpstr>Community Speedwatch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Fiona Storey</dc:creator>
  <cp:lastModifiedBy>Angie Ravn-Aagaard</cp:lastModifiedBy>
  <cp:revision>20</cp:revision>
  <cp:lastPrinted>2025-08-27T16:18:17Z</cp:lastPrinted>
  <dcterms:created xsi:type="dcterms:W3CDTF">2025-04-10T09:51:14Z</dcterms:created>
  <dcterms:modified xsi:type="dcterms:W3CDTF">2025-08-30T07:48:33Z</dcterms:modified>
</cp:coreProperties>
</file>